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Helvetica Neue"/>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6.xml"/><Relationship Id="rId33" Type="http://schemas.openxmlformats.org/officeDocument/2006/relationships/font" Target="fonts/HelveticaNeue-boldItalic.fntdata"/><Relationship Id="rId10" Type="http://schemas.openxmlformats.org/officeDocument/2006/relationships/slide" Target="slides/slide5.xml"/><Relationship Id="rId32" Type="http://schemas.openxmlformats.org/officeDocument/2006/relationships/font" Target="fonts/HelveticaNeue-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 name="Shape 15"/>
        <p:cNvGrpSpPr/>
        <p:nvPr/>
      </p:nvGrpSpPr>
      <p:grpSpPr>
        <a:xfrm>
          <a:off x="0" y="0"/>
          <a:ext cx="0" cy="0"/>
          <a:chOff x="0" y="0"/>
          <a:chExt cx="0" cy="0"/>
        </a:xfrm>
      </p:grpSpPr>
      <p:sp>
        <p:nvSpPr>
          <p:cNvPr id="16" name="Google Shape;16;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 name="Google Shape;1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 name="Shape 19"/>
        <p:cNvGrpSpPr/>
        <p:nvPr/>
      </p:nvGrpSpPr>
      <p:grpSpPr>
        <a:xfrm>
          <a:off x="0" y="0"/>
          <a:ext cx="0" cy="0"/>
          <a:chOff x="0" y="0"/>
          <a:chExt cx="0" cy="0"/>
        </a:xfrm>
      </p:grpSpPr>
      <p:sp>
        <p:nvSpPr>
          <p:cNvPr id="20" name="Google Shape;20;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 name="Google Shape;2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 name="Google Shape;2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 name="Google Shape;3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 name="Google Shape;3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 name="Google Shape;4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 name="Google Shape;5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 name="Google Shape;5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Background">
  <p:cSld name="Blank, No Background">
    <p:spTree>
      <p:nvGrpSpPr>
        <p:cNvPr id="13" name="Shape 13"/>
        <p:cNvGrpSpPr/>
        <p:nvPr/>
      </p:nvGrpSpPr>
      <p:grpSpPr>
        <a:xfrm>
          <a:off x="0" y="0"/>
          <a:ext cx="0" cy="0"/>
          <a:chOff x="0" y="0"/>
          <a:chExt cx="0" cy="0"/>
        </a:xfrm>
      </p:grpSpPr>
      <p:sp>
        <p:nvSpPr>
          <p:cNvPr id="14" name="Google Shape;14;p2"/>
          <p:cNvSpPr txBox="1"/>
          <p:nvPr>
            <p:ph idx="12" type="sldNum"/>
          </p:nvPr>
        </p:nvSpPr>
        <p:spPr>
          <a:xfrm>
            <a:off x="6553200" y="4767262"/>
            <a:ext cx="21336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06375"/>
            <a:ext cx="8229600" cy="85725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1"/>
          <p:cNvSpPr txBox="1"/>
          <p:nvPr>
            <p:ph idx="1" type="body"/>
          </p:nvPr>
        </p:nvSpPr>
        <p:spPr>
          <a:xfrm>
            <a:off x="457200" y="1200150"/>
            <a:ext cx="8229600" cy="3394075"/>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6553200" y="4767262"/>
            <a:ext cx="2133600" cy="27463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 name="Shape 1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 name="Shape 112"/>
        <p:cNvGrpSpPr/>
        <p:nvPr/>
      </p:nvGrpSpPr>
      <p:grpSpPr>
        <a:xfrm>
          <a:off x="0" y="0"/>
          <a:ext cx="0" cy="0"/>
          <a:chOff x="0" y="0"/>
          <a:chExt cx="0" cy="0"/>
        </a:xfrm>
      </p:grpSpPr>
      <p:sp>
        <p:nvSpPr>
          <p:cNvPr id="113" name="Google Shape;113;p12"/>
          <p:cNvSpPr txBox="1"/>
          <p:nvPr/>
        </p:nvSpPr>
        <p:spPr>
          <a:xfrm>
            <a:off x="6781800" y="133350"/>
            <a:ext cx="1979612"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b="1" i="0" lang="en-US" sz="1800" u="none">
                <a:solidFill>
                  <a:schemeClr val="lt1"/>
                </a:solidFill>
                <a:latin typeface="Calibri"/>
                <a:ea typeface="Calibri"/>
                <a:cs typeface="Calibri"/>
                <a:sym typeface="Calibri"/>
              </a:rPr>
              <a:t>PARTE 3: POR QUÉ</a:t>
            </a:r>
            <a:endParaRPr/>
          </a:p>
        </p:txBody>
      </p:sp>
      <p:sp>
        <p:nvSpPr>
          <p:cNvPr id="114" name="Google Shape;114;p12"/>
          <p:cNvSpPr txBox="1"/>
          <p:nvPr/>
        </p:nvSpPr>
        <p:spPr>
          <a:xfrm>
            <a:off x="612775" y="133350"/>
            <a:ext cx="2435225" cy="307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1400"/>
              <a:buFont typeface="Calibri"/>
              <a:buNone/>
            </a:pPr>
            <a:r>
              <a:rPr b="0" i="0" lang="en-US" sz="1400" u="none">
                <a:solidFill>
                  <a:srgbClr val="17375E"/>
                </a:solidFill>
                <a:latin typeface="Calibri"/>
                <a:ea typeface="Calibri"/>
                <a:cs typeface="Calibri"/>
                <a:sym typeface="Calibri"/>
              </a:rPr>
              <a:t>NOMBRE DEL BUYER PERSONA</a:t>
            </a:r>
            <a:endParaRPr/>
          </a:p>
        </p:txBody>
      </p:sp>
      <p:sp>
        <p:nvSpPr>
          <p:cNvPr id="115" name="Google Shape;115;p12"/>
          <p:cNvSpPr txBox="1"/>
          <p:nvPr/>
        </p:nvSpPr>
        <p:spPr>
          <a:xfrm>
            <a:off x="3581400" y="971550"/>
            <a:ext cx="5105400" cy="12827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"En el pasado ha sido difícil adoptar nuevas tecnologías en toda la compañía".</a:t>
            </a:r>
            <a:endParaRPr/>
          </a:p>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"No tengo tiempo para capacitar a nuevos empleados”.</a:t>
            </a:r>
            <a:endParaRPr/>
          </a:p>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"He tratado con tantas integraciones difíciles con bases de datos y software de otros departamentos".</a:t>
            </a:r>
            <a:endParaRPr/>
          </a:p>
        </p:txBody>
      </p:sp>
      <p:sp>
        <p:nvSpPr>
          <p:cNvPr id="116" name="Google Shape;116;p12"/>
          <p:cNvSpPr txBox="1"/>
          <p:nvPr/>
        </p:nvSpPr>
        <p:spPr>
          <a:xfrm>
            <a:off x="3581400" y="3333750"/>
            <a:ext cx="5105400" cy="1042987"/>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Me preocupa perder información al hacer la transición a un nuevo sistema.</a:t>
            </a:r>
            <a:endParaRPr/>
          </a:p>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No quiero capacitar a toda la compañía para que aprenda a usar un sistema nuevo.</a:t>
            </a:r>
            <a:endParaRPr/>
          </a:p>
        </p:txBody>
      </p:sp>
      <p:grpSp>
        <p:nvGrpSpPr>
          <p:cNvPr id="117" name="Google Shape;117;p12"/>
          <p:cNvGrpSpPr/>
          <p:nvPr/>
        </p:nvGrpSpPr>
        <p:grpSpPr>
          <a:xfrm>
            <a:off x="3124200" y="1352550"/>
            <a:ext cx="406400" cy="406400"/>
            <a:chOff x="1954591" y="797729"/>
            <a:chExt cx="406400" cy="406400"/>
          </a:xfrm>
        </p:grpSpPr>
        <p:sp>
          <p:nvSpPr>
            <p:cNvPr id="118" name="Google Shape;118;p12"/>
            <p:cNvSpPr/>
            <p:nvPr/>
          </p:nvSpPr>
          <p:spPr>
            <a:xfrm>
              <a:off x="1954591" y="797729"/>
              <a:ext cx="406400" cy="406400"/>
            </a:xfrm>
            <a:prstGeom prst="ellipse">
              <a:avLst/>
            </a:prstGeom>
            <a:solidFill>
              <a:srgbClr val="E46C0A"/>
            </a:solidFill>
            <a:ln>
              <a:noFill/>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19" name="Google Shape;119;p12"/>
            <p:cNvSpPr txBox="1"/>
            <p:nvPr/>
          </p:nvSpPr>
          <p:spPr>
            <a:xfrm>
              <a:off x="2002027" y="805211"/>
              <a:ext cx="267524"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Helvetica Neue"/>
                <a:buNone/>
              </a:pPr>
              <a:r>
                <a:rPr b="1" i="0" lang="en-US" sz="1800" u="none">
                  <a:solidFill>
                    <a:srgbClr val="FFFFFF"/>
                  </a:solidFill>
                  <a:latin typeface="Helvetica Neue"/>
                  <a:ea typeface="Helvetica Neue"/>
                  <a:cs typeface="Helvetica Neue"/>
                  <a:sym typeface="Helvetica Neue"/>
                </a:rPr>
                <a:t>8</a:t>
              </a:r>
              <a:endParaRPr/>
            </a:p>
          </p:txBody>
        </p:sp>
      </p:grpSp>
      <p:grpSp>
        <p:nvGrpSpPr>
          <p:cNvPr id="120" name="Google Shape;120;p12"/>
          <p:cNvGrpSpPr/>
          <p:nvPr/>
        </p:nvGrpSpPr>
        <p:grpSpPr>
          <a:xfrm>
            <a:off x="3124200" y="3486150"/>
            <a:ext cx="406400" cy="406400"/>
            <a:chOff x="1954591" y="797729"/>
            <a:chExt cx="406400" cy="406400"/>
          </a:xfrm>
        </p:grpSpPr>
        <p:sp>
          <p:nvSpPr>
            <p:cNvPr id="121" name="Google Shape;121;p12"/>
            <p:cNvSpPr/>
            <p:nvPr/>
          </p:nvSpPr>
          <p:spPr>
            <a:xfrm>
              <a:off x="1954591" y="797729"/>
              <a:ext cx="406400" cy="406400"/>
            </a:xfrm>
            <a:prstGeom prst="ellipse">
              <a:avLst/>
            </a:prstGeom>
            <a:solidFill>
              <a:srgbClr val="E46C0A"/>
            </a:solidFill>
            <a:ln>
              <a:noFill/>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22" name="Google Shape;122;p12"/>
            <p:cNvSpPr txBox="1"/>
            <p:nvPr/>
          </p:nvSpPr>
          <p:spPr>
            <a:xfrm>
              <a:off x="2002027" y="805211"/>
              <a:ext cx="267524"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Helvetica Neue"/>
                <a:buNone/>
              </a:pPr>
              <a:r>
                <a:rPr b="1" i="0" lang="en-US" sz="1800" u="none">
                  <a:solidFill>
                    <a:srgbClr val="FFFFFF"/>
                  </a:solidFill>
                  <a:latin typeface="Helvetica Neue"/>
                  <a:ea typeface="Helvetica Neue"/>
                  <a:cs typeface="Helvetica Neue"/>
                  <a:sym typeface="Helvetica Neue"/>
                </a:rPr>
                <a:t>9</a:t>
              </a:r>
              <a:endParaRPr/>
            </a:p>
          </p:txBody>
        </p:sp>
      </p:grpSp>
      <p:sp>
        <p:nvSpPr>
          <p:cNvPr id="123" name="Google Shape;123;p12"/>
          <p:cNvSpPr txBox="1"/>
          <p:nvPr/>
        </p:nvSpPr>
        <p:spPr>
          <a:xfrm>
            <a:off x="762000" y="1123950"/>
            <a:ext cx="1766887"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COMENTARIOS</a:t>
            </a:r>
            <a:endParaRPr/>
          </a:p>
        </p:txBody>
      </p:sp>
      <p:sp>
        <p:nvSpPr>
          <p:cNvPr id="124" name="Google Shape;124;p12"/>
          <p:cNvSpPr txBox="1"/>
          <p:nvPr/>
        </p:nvSpPr>
        <p:spPr>
          <a:xfrm>
            <a:off x="304800" y="1504950"/>
            <a:ext cx="2801937" cy="56356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Ejemplos de comentarios reales sobre</a:t>
            </a:r>
            <a:endParaRPr/>
          </a:p>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sus retos y objetivos</a:t>
            </a:r>
            <a:endParaRPr/>
          </a:p>
        </p:txBody>
      </p:sp>
      <p:sp>
        <p:nvSpPr>
          <p:cNvPr id="125" name="Google Shape;125;p12"/>
          <p:cNvSpPr txBox="1"/>
          <p:nvPr/>
        </p:nvSpPr>
        <p:spPr>
          <a:xfrm>
            <a:off x="533400" y="3333750"/>
            <a:ext cx="2152650"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QUEJAS COMUNES</a:t>
            </a:r>
            <a:endParaRPr/>
          </a:p>
        </p:txBody>
      </p:sp>
      <p:sp>
        <p:nvSpPr>
          <p:cNvPr id="126" name="Google Shape;126;p12"/>
          <p:cNvSpPr txBox="1"/>
          <p:nvPr/>
        </p:nvSpPr>
        <p:spPr>
          <a:xfrm>
            <a:off x="304800" y="3790950"/>
            <a:ext cx="2947987" cy="56356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Razones por qué no comprarían nuestro</a:t>
            </a:r>
            <a:endParaRPr/>
          </a:p>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producto o servicio</a:t>
            </a:r>
            <a:endParaRPr/>
          </a:p>
        </p:txBody>
      </p:sp>
      <p:sp>
        <p:nvSpPr>
          <p:cNvPr id="127" name="Google Shape;127;p12"/>
          <p:cNvSpPr txBox="1"/>
          <p:nvPr/>
        </p:nvSpPr>
        <p:spPr>
          <a:xfrm>
            <a:off x="3657600" y="133350"/>
            <a:ext cx="2762250"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6600"/>
              </a:buClr>
              <a:buSzPts val="1800"/>
              <a:buFont typeface="Calibri"/>
              <a:buNone/>
            </a:pPr>
            <a:r>
              <a:rPr b="0" i="0" lang="en-US" sz="1800" u="none">
                <a:solidFill>
                  <a:srgbClr val="FF6600"/>
                </a:solidFill>
                <a:latin typeface="Calibri"/>
                <a:ea typeface="Calibri"/>
                <a:cs typeface="Calibri"/>
                <a:sym typeface="Calibri"/>
              </a:rPr>
              <a:t>Raquel Recursos Humanos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1" name="Shape 131"/>
        <p:cNvGrpSpPr/>
        <p:nvPr/>
      </p:nvGrpSpPr>
      <p:grpSpPr>
        <a:xfrm>
          <a:off x="0" y="0"/>
          <a:ext cx="0" cy="0"/>
          <a:chOff x="0" y="0"/>
          <a:chExt cx="0" cy="0"/>
        </a:xfrm>
      </p:grpSpPr>
      <p:sp>
        <p:nvSpPr>
          <p:cNvPr id="132" name="Google Shape;132;p13"/>
          <p:cNvSpPr txBox="1"/>
          <p:nvPr/>
        </p:nvSpPr>
        <p:spPr>
          <a:xfrm>
            <a:off x="6934200" y="133350"/>
            <a:ext cx="1725612"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b="1" i="0" lang="en-US" sz="1800" u="none">
                <a:solidFill>
                  <a:schemeClr val="lt1"/>
                </a:solidFill>
                <a:latin typeface="Calibri"/>
                <a:ea typeface="Calibri"/>
                <a:cs typeface="Calibri"/>
                <a:sym typeface="Calibri"/>
              </a:rPr>
              <a:t>PARTE 4: CÓMO</a:t>
            </a:r>
            <a:endParaRPr/>
          </a:p>
        </p:txBody>
      </p:sp>
      <p:sp>
        <p:nvSpPr>
          <p:cNvPr id="133" name="Google Shape;133;p13"/>
          <p:cNvSpPr txBox="1"/>
          <p:nvPr/>
        </p:nvSpPr>
        <p:spPr>
          <a:xfrm>
            <a:off x="612775" y="133350"/>
            <a:ext cx="2435225" cy="307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1400"/>
              <a:buFont typeface="Calibri"/>
              <a:buNone/>
            </a:pPr>
            <a:r>
              <a:rPr b="0" i="0" lang="en-US" sz="1400" u="none">
                <a:solidFill>
                  <a:srgbClr val="17375E"/>
                </a:solidFill>
                <a:latin typeface="Calibri"/>
                <a:ea typeface="Calibri"/>
                <a:cs typeface="Calibri"/>
                <a:sym typeface="Calibri"/>
              </a:rPr>
              <a:t>NOMBRE DEL BUYER PERSONA</a:t>
            </a:r>
            <a:endParaRPr/>
          </a:p>
        </p:txBody>
      </p:sp>
      <p:sp>
        <p:nvSpPr>
          <p:cNvPr id="134" name="Google Shape;134;p13"/>
          <p:cNvSpPr txBox="1"/>
          <p:nvPr/>
        </p:nvSpPr>
        <p:spPr>
          <a:xfrm>
            <a:off x="3581400" y="1276350"/>
            <a:ext cx="5105400" cy="32385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Administración integrada de base de datos de RR. HH.</a:t>
            </a:r>
            <a:endParaRPr/>
          </a:p>
        </p:txBody>
      </p:sp>
      <p:sp>
        <p:nvSpPr>
          <p:cNvPr id="135" name="Google Shape;135;p13"/>
          <p:cNvSpPr txBox="1"/>
          <p:nvPr/>
        </p:nvSpPr>
        <p:spPr>
          <a:xfrm>
            <a:off x="3581400" y="2876550"/>
            <a:ext cx="5105400" cy="803275"/>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Te ofrecemos una base de datos intuitiva que se integra con tu software y plataformas existentes y capacitación ilimitada para ayudar a tus nuevos empleados a ponerse al día rápidamente.</a:t>
            </a:r>
            <a:endParaRPr/>
          </a:p>
        </p:txBody>
      </p:sp>
      <p:grpSp>
        <p:nvGrpSpPr>
          <p:cNvPr id="136" name="Google Shape;136;p13"/>
          <p:cNvGrpSpPr/>
          <p:nvPr/>
        </p:nvGrpSpPr>
        <p:grpSpPr>
          <a:xfrm>
            <a:off x="3095625" y="1200150"/>
            <a:ext cx="561975" cy="406400"/>
            <a:chOff x="1925827" y="797729"/>
            <a:chExt cx="562164" cy="406400"/>
          </a:xfrm>
        </p:grpSpPr>
        <p:sp>
          <p:nvSpPr>
            <p:cNvPr id="137" name="Google Shape;137;p13"/>
            <p:cNvSpPr/>
            <p:nvPr/>
          </p:nvSpPr>
          <p:spPr>
            <a:xfrm>
              <a:off x="1954412" y="797729"/>
              <a:ext cx="406537" cy="406400"/>
            </a:xfrm>
            <a:prstGeom prst="ellipse">
              <a:avLst/>
            </a:prstGeom>
            <a:solidFill>
              <a:srgbClr val="E46C0A"/>
            </a:solidFill>
            <a:ln>
              <a:noFill/>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38" name="Google Shape;138;p13"/>
            <p:cNvSpPr txBox="1"/>
            <p:nvPr/>
          </p:nvSpPr>
          <p:spPr>
            <a:xfrm>
              <a:off x="1925827" y="805211"/>
              <a:ext cx="562164"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Helvetica Neue"/>
                <a:buNone/>
              </a:pPr>
              <a:r>
                <a:rPr b="1" i="0" lang="en-US" sz="1800" u="none">
                  <a:solidFill>
                    <a:srgbClr val="FFFFFF"/>
                  </a:solidFill>
                  <a:latin typeface="Helvetica Neue"/>
                  <a:ea typeface="Helvetica Neue"/>
                  <a:cs typeface="Helvetica Neue"/>
                  <a:sym typeface="Helvetica Neue"/>
                </a:rPr>
                <a:t>10</a:t>
              </a:r>
              <a:endParaRPr/>
            </a:p>
          </p:txBody>
        </p:sp>
      </p:grpSp>
      <p:grpSp>
        <p:nvGrpSpPr>
          <p:cNvPr id="139" name="Google Shape;139;p13"/>
          <p:cNvGrpSpPr/>
          <p:nvPr/>
        </p:nvGrpSpPr>
        <p:grpSpPr>
          <a:xfrm>
            <a:off x="3048000" y="3028950"/>
            <a:ext cx="485775" cy="406400"/>
            <a:chOff x="1954591" y="797729"/>
            <a:chExt cx="485964" cy="406400"/>
          </a:xfrm>
        </p:grpSpPr>
        <p:sp>
          <p:nvSpPr>
            <p:cNvPr id="140" name="Google Shape;140;p13"/>
            <p:cNvSpPr/>
            <p:nvPr/>
          </p:nvSpPr>
          <p:spPr>
            <a:xfrm>
              <a:off x="1954591" y="797729"/>
              <a:ext cx="406558" cy="406400"/>
            </a:xfrm>
            <a:prstGeom prst="ellipse">
              <a:avLst/>
            </a:prstGeom>
            <a:solidFill>
              <a:srgbClr val="E46C0A"/>
            </a:solidFill>
            <a:ln>
              <a:noFill/>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41" name="Google Shape;141;p13"/>
            <p:cNvSpPr txBox="1"/>
            <p:nvPr/>
          </p:nvSpPr>
          <p:spPr>
            <a:xfrm>
              <a:off x="1954591" y="797729"/>
              <a:ext cx="485964"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Helvetica Neue"/>
                <a:buNone/>
              </a:pPr>
              <a:r>
                <a:rPr b="1" i="0" lang="en-US" sz="1800" u="none">
                  <a:solidFill>
                    <a:srgbClr val="FFFFFF"/>
                  </a:solidFill>
                  <a:latin typeface="Helvetica Neue"/>
                  <a:ea typeface="Helvetica Neue"/>
                  <a:cs typeface="Helvetica Neue"/>
                  <a:sym typeface="Helvetica Neue"/>
                </a:rPr>
                <a:t>11</a:t>
              </a:r>
              <a:endParaRPr/>
            </a:p>
          </p:txBody>
        </p:sp>
      </p:grpSp>
      <p:sp>
        <p:nvSpPr>
          <p:cNvPr id="142" name="Google Shape;142;p13"/>
          <p:cNvSpPr txBox="1"/>
          <p:nvPr/>
        </p:nvSpPr>
        <p:spPr>
          <a:xfrm>
            <a:off x="304800" y="971550"/>
            <a:ext cx="2849562"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MENSAJE DE MARKETING</a:t>
            </a:r>
            <a:endParaRPr/>
          </a:p>
        </p:txBody>
      </p:sp>
      <p:sp>
        <p:nvSpPr>
          <p:cNvPr id="143" name="Google Shape;143;p13"/>
          <p:cNvSpPr txBox="1"/>
          <p:nvPr/>
        </p:nvSpPr>
        <p:spPr>
          <a:xfrm>
            <a:off x="457200" y="1428750"/>
            <a:ext cx="2579687" cy="56356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Cómo describirías la solución de tu</a:t>
            </a:r>
            <a:r>
              <a:rPr lang="en-US"/>
              <a:t> </a:t>
            </a:r>
            <a:r>
              <a:rPr b="0" i="0" lang="en-US" sz="1200" u="none">
                <a:solidFill>
                  <a:srgbClr val="1B404E"/>
                </a:solidFill>
                <a:latin typeface="Helvetica Neue"/>
                <a:ea typeface="Helvetica Neue"/>
                <a:cs typeface="Helvetica Neue"/>
                <a:sym typeface="Helvetica Neue"/>
              </a:rPr>
              <a:t>empresa a este buyer persona.</a:t>
            </a:r>
            <a:endParaRPr/>
          </a:p>
        </p:txBody>
      </p:sp>
      <p:sp>
        <p:nvSpPr>
          <p:cNvPr id="144" name="Google Shape;144;p13"/>
          <p:cNvSpPr txBox="1"/>
          <p:nvPr/>
        </p:nvSpPr>
        <p:spPr>
          <a:xfrm>
            <a:off x="533400" y="2876550"/>
            <a:ext cx="2393950"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MENSAJE DE VENTAS</a:t>
            </a:r>
            <a:endParaRPr/>
          </a:p>
        </p:txBody>
      </p:sp>
      <p:sp>
        <p:nvSpPr>
          <p:cNvPr id="145" name="Google Shape;145;p13"/>
          <p:cNvSpPr txBox="1"/>
          <p:nvPr/>
        </p:nvSpPr>
        <p:spPr>
          <a:xfrm>
            <a:off x="685800" y="3333750"/>
            <a:ext cx="2160587" cy="56356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Cómo venderías las solución</a:t>
            </a:r>
            <a:endParaRPr/>
          </a:p>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 a tu buyer persona</a:t>
            </a:r>
            <a:endParaRPr/>
          </a:p>
        </p:txBody>
      </p:sp>
      <p:sp>
        <p:nvSpPr>
          <p:cNvPr id="146" name="Google Shape;146;p13"/>
          <p:cNvSpPr txBox="1"/>
          <p:nvPr/>
        </p:nvSpPr>
        <p:spPr>
          <a:xfrm>
            <a:off x="3657600" y="133350"/>
            <a:ext cx="2762250"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6600"/>
              </a:buClr>
              <a:buSzPts val="1800"/>
              <a:buFont typeface="Calibri"/>
              <a:buNone/>
            </a:pPr>
            <a:r>
              <a:rPr b="0" i="0" lang="en-US" sz="1800" u="none">
                <a:solidFill>
                  <a:srgbClr val="FF6600"/>
                </a:solidFill>
                <a:latin typeface="Calibri"/>
                <a:ea typeface="Calibri"/>
                <a:cs typeface="Calibri"/>
                <a:sym typeface="Calibri"/>
              </a:rPr>
              <a:t>Raquel Recursos Humanos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0" name="Shape 150"/>
        <p:cNvGrpSpPr/>
        <p:nvPr/>
      </p:nvGrpSpPr>
      <p:grpSpPr>
        <a:xfrm>
          <a:off x="0" y="0"/>
          <a:ext cx="0" cy="0"/>
          <a:chOff x="0" y="0"/>
          <a:chExt cx="0" cy="0"/>
        </a:xfrm>
      </p:grpSpPr>
      <p:sp>
        <p:nvSpPr>
          <p:cNvPr id="151" name="Google Shape;151;p14"/>
          <p:cNvSpPr txBox="1"/>
          <p:nvPr/>
        </p:nvSpPr>
        <p:spPr>
          <a:xfrm>
            <a:off x="935037" y="819150"/>
            <a:ext cx="7277100" cy="36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B404E"/>
              </a:buClr>
              <a:buSzPts val="1800"/>
              <a:buFont typeface="Helvetica Neue"/>
              <a:buNone/>
            </a:pPr>
            <a:r>
              <a:rPr b="1" i="0" lang="en-US" sz="1800" u="none">
                <a:solidFill>
                  <a:srgbClr val="1B404E"/>
                </a:solidFill>
                <a:latin typeface="Helvetica Neue"/>
                <a:ea typeface="Helvetica Neue"/>
                <a:cs typeface="Helvetica Neue"/>
                <a:sym typeface="Helvetica Neue"/>
              </a:rPr>
              <a:t>Tu turno</a:t>
            </a:r>
            <a:endParaRPr/>
          </a:p>
        </p:txBody>
      </p:sp>
      <p:sp>
        <p:nvSpPr>
          <p:cNvPr id="152" name="Google Shape;152;p14"/>
          <p:cNvSpPr txBox="1"/>
          <p:nvPr/>
        </p:nvSpPr>
        <p:spPr>
          <a:xfrm>
            <a:off x="827087" y="1857375"/>
            <a:ext cx="7459662" cy="232251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400"/>
              <a:buFont typeface="Helvetica Neue"/>
              <a:buNone/>
            </a:pPr>
            <a:r>
              <a:rPr b="0" i="0" lang="en-US" sz="1400" u="none">
                <a:solidFill>
                  <a:srgbClr val="1B404E"/>
                </a:solidFill>
                <a:latin typeface="Helvetica Neue"/>
                <a:ea typeface="Helvetica Neue"/>
                <a:cs typeface="Helvetica Neue"/>
                <a:sym typeface="Helvetica Neue"/>
              </a:rPr>
              <a:t>Hemos creado plantillas en blanco para que desarrolles tres personas. </a:t>
            </a:r>
            <a:endParaRPr/>
          </a:p>
          <a:p>
            <a:pPr indent="0" lvl="0" marL="0" marR="0" rtl="0" algn="l">
              <a:lnSpc>
                <a:spcPct val="130000"/>
              </a:lnSpc>
              <a:spcBef>
                <a:spcPts val="0"/>
              </a:spcBef>
              <a:spcAft>
                <a:spcPts val="0"/>
              </a:spcAft>
              <a:buClr>
                <a:schemeClr val="dk1"/>
              </a:buClr>
              <a:buSzPts val="1400"/>
              <a:buFont typeface="Calibri"/>
              <a:buNone/>
            </a:pPr>
            <a:r>
              <a:t/>
            </a:r>
            <a:endParaRPr b="0" i="0" sz="1400" u="none">
              <a:solidFill>
                <a:srgbClr val="1B404E"/>
              </a:solidFill>
              <a:latin typeface="Helvetica Neue"/>
              <a:ea typeface="Helvetica Neue"/>
              <a:cs typeface="Helvetica Neue"/>
              <a:sym typeface="Helvetica Neue"/>
            </a:endParaRPr>
          </a:p>
          <a:p>
            <a:pPr indent="0" lvl="0" marL="0" marR="0" rtl="0" algn="l">
              <a:lnSpc>
                <a:spcPct val="130000"/>
              </a:lnSpc>
              <a:spcBef>
                <a:spcPts val="0"/>
              </a:spcBef>
              <a:spcAft>
                <a:spcPts val="0"/>
              </a:spcAft>
              <a:buClr>
                <a:srgbClr val="1B404E"/>
              </a:buClr>
              <a:buSzPts val="1400"/>
              <a:buFont typeface="Helvetica Neue"/>
              <a:buNone/>
            </a:pPr>
            <a:r>
              <a:rPr b="0" i="0" lang="en-US" sz="1400" u="none">
                <a:solidFill>
                  <a:srgbClr val="1B404E"/>
                </a:solidFill>
                <a:latin typeface="Helvetica Neue"/>
                <a:ea typeface="Helvetica Neue"/>
                <a:cs typeface="Helvetica Neue"/>
                <a:sym typeface="Helvetica Neue"/>
              </a:rPr>
              <a:t>(Si necesitas más, simplemente selecciona las diapositivas en la columna izquierda, haz clic con el botón derecho y selecciona "Duplicate" [Duplicar]).</a:t>
            </a:r>
            <a:endParaRPr/>
          </a:p>
          <a:p>
            <a:pPr indent="0" lvl="0" marL="0" marR="0" rtl="0" algn="l">
              <a:lnSpc>
                <a:spcPct val="130000"/>
              </a:lnSpc>
              <a:spcBef>
                <a:spcPts val="0"/>
              </a:spcBef>
              <a:spcAft>
                <a:spcPts val="0"/>
              </a:spcAft>
              <a:buClr>
                <a:schemeClr val="dk1"/>
              </a:buClr>
              <a:buSzPts val="1400"/>
              <a:buFont typeface="Calibri"/>
              <a:buNone/>
            </a:pPr>
            <a:r>
              <a:t/>
            </a:r>
            <a:endParaRPr b="0" i="0" sz="1400" u="none">
              <a:solidFill>
                <a:srgbClr val="1B404E"/>
              </a:solidFill>
              <a:latin typeface="Helvetica Neue"/>
              <a:ea typeface="Helvetica Neue"/>
              <a:cs typeface="Helvetica Neue"/>
              <a:sym typeface="Helvetica Neue"/>
            </a:endParaRPr>
          </a:p>
          <a:p>
            <a:pPr indent="0" lvl="0" marL="0" marR="0" rtl="0" algn="l">
              <a:lnSpc>
                <a:spcPct val="130000"/>
              </a:lnSpc>
              <a:spcBef>
                <a:spcPts val="0"/>
              </a:spcBef>
              <a:spcAft>
                <a:spcPts val="0"/>
              </a:spcAft>
              <a:buClr>
                <a:schemeClr val="dk1"/>
              </a:buClr>
              <a:buSzPts val="1400"/>
              <a:buFont typeface="Calibri"/>
              <a:buNone/>
            </a:pPr>
            <a:r>
              <a:t/>
            </a:r>
            <a:endParaRPr b="0" i="0" sz="1400" u="none">
              <a:solidFill>
                <a:srgbClr val="1B404E"/>
              </a:solidFill>
              <a:latin typeface="Helvetica Neue"/>
              <a:ea typeface="Helvetica Neue"/>
              <a:cs typeface="Helvetica Neue"/>
              <a:sym typeface="Helvetica Neue"/>
            </a:endParaRPr>
          </a:p>
          <a:p>
            <a:pPr indent="0" lvl="0" marL="0" marR="0" rtl="0" algn="l">
              <a:lnSpc>
                <a:spcPct val="130000"/>
              </a:lnSpc>
              <a:spcBef>
                <a:spcPts val="0"/>
              </a:spcBef>
              <a:spcAft>
                <a:spcPts val="0"/>
              </a:spcAft>
              <a:buClr>
                <a:schemeClr val="dk1"/>
              </a:buClr>
              <a:buSzPts val="1400"/>
              <a:buFont typeface="Calibri"/>
              <a:buNone/>
            </a:pPr>
            <a:r>
              <a:t/>
            </a:r>
            <a:endParaRPr b="0" i="0" sz="1400" u="none">
              <a:solidFill>
                <a:srgbClr val="1B404E"/>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b="0" i="0" sz="1400" u="none">
              <a:solidFill>
                <a:srgbClr val="1B404E"/>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 name="Shape 156"/>
        <p:cNvGrpSpPr/>
        <p:nvPr/>
      </p:nvGrpSpPr>
      <p:grpSpPr>
        <a:xfrm>
          <a:off x="0" y="0"/>
          <a:ext cx="0" cy="0"/>
          <a:chOff x="0" y="0"/>
          <a:chExt cx="0" cy="0"/>
        </a:xfrm>
      </p:grpSpPr>
      <p:sp>
        <p:nvSpPr>
          <p:cNvPr id="157" name="Google Shape;157;p15"/>
          <p:cNvSpPr txBox="1"/>
          <p:nvPr/>
        </p:nvSpPr>
        <p:spPr>
          <a:xfrm>
            <a:off x="612775" y="133350"/>
            <a:ext cx="2435225" cy="307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1400"/>
              <a:buFont typeface="Calibri"/>
              <a:buNone/>
            </a:pPr>
            <a:r>
              <a:rPr b="0" i="0" lang="en-US" sz="1400" u="none">
                <a:solidFill>
                  <a:srgbClr val="17375E"/>
                </a:solidFill>
                <a:latin typeface="Calibri"/>
                <a:ea typeface="Calibri"/>
                <a:cs typeface="Calibri"/>
                <a:sym typeface="Calibri"/>
              </a:rPr>
              <a:t>NOMBRE DEL BUYER PERSONA</a:t>
            </a:r>
            <a:endParaRPr/>
          </a:p>
        </p:txBody>
      </p:sp>
      <p:sp>
        <p:nvSpPr>
          <p:cNvPr id="158" name="Google Shape;158;p15"/>
          <p:cNvSpPr txBox="1"/>
          <p:nvPr/>
        </p:nvSpPr>
        <p:spPr>
          <a:xfrm>
            <a:off x="6934200" y="133350"/>
            <a:ext cx="1724025"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b="1" i="0" lang="en-US" sz="1800" u="none">
                <a:solidFill>
                  <a:schemeClr val="lt1"/>
                </a:solidFill>
                <a:latin typeface="Calibri"/>
                <a:ea typeface="Calibri"/>
                <a:cs typeface="Calibri"/>
                <a:sym typeface="Calibri"/>
              </a:rPr>
              <a:t>PARTE 1: QUIÉN</a:t>
            </a:r>
            <a:endParaRPr/>
          </a:p>
        </p:txBody>
      </p:sp>
      <p:sp>
        <p:nvSpPr>
          <p:cNvPr id="159" name="Google Shape;159;p15"/>
          <p:cNvSpPr txBox="1"/>
          <p:nvPr/>
        </p:nvSpPr>
        <p:spPr>
          <a:xfrm>
            <a:off x="763587" y="941387"/>
            <a:ext cx="1916112"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PERFIL GENERAL</a:t>
            </a:r>
            <a:endParaRPr/>
          </a:p>
        </p:txBody>
      </p:sp>
      <p:sp>
        <p:nvSpPr>
          <p:cNvPr id="160" name="Google Shape;160;p15"/>
          <p:cNvSpPr txBox="1"/>
          <p:nvPr/>
        </p:nvSpPr>
        <p:spPr>
          <a:xfrm>
            <a:off x="534987" y="1322387"/>
            <a:ext cx="2360612" cy="32385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Trabajo, historia laboral, familia </a:t>
            </a:r>
            <a:endParaRPr/>
          </a:p>
        </p:txBody>
      </p:sp>
      <p:sp>
        <p:nvSpPr>
          <p:cNvPr id="161" name="Google Shape;161;p15"/>
          <p:cNvSpPr txBox="1"/>
          <p:nvPr/>
        </p:nvSpPr>
        <p:spPr>
          <a:xfrm>
            <a:off x="839787" y="2008187"/>
            <a:ext cx="1774825" cy="7080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INFORMACIÓN </a:t>
            </a:r>
            <a:endParaRPr/>
          </a:p>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DEMOGRÁFICA</a:t>
            </a:r>
            <a:endParaRPr/>
          </a:p>
        </p:txBody>
      </p:sp>
      <p:sp>
        <p:nvSpPr>
          <p:cNvPr id="162" name="Google Shape;162;p15"/>
          <p:cNvSpPr txBox="1"/>
          <p:nvPr/>
        </p:nvSpPr>
        <p:spPr>
          <a:xfrm>
            <a:off x="687387" y="2770187"/>
            <a:ext cx="2187575" cy="32385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Edad, salario,ubicación, sexo</a:t>
            </a:r>
            <a:endParaRPr/>
          </a:p>
        </p:txBody>
      </p:sp>
      <p:sp>
        <p:nvSpPr>
          <p:cNvPr id="163" name="Google Shape;163;p15"/>
          <p:cNvSpPr txBox="1"/>
          <p:nvPr/>
        </p:nvSpPr>
        <p:spPr>
          <a:xfrm>
            <a:off x="611187" y="3684587"/>
            <a:ext cx="2065337"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IDENTIFICADORES</a:t>
            </a:r>
            <a:endParaRPr/>
          </a:p>
        </p:txBody>
      </p:sp>
      <p:sp>
        <p:nvSpPr>
          <p:cNvPr id="164" name="Google Shape;164;p15"/>
          <p:cNvSpPr txBox="1"/>
          <p:nvPr/>
        </p:nvSpPr>
        <p:spPr>
          <a:xfrm>
            <a:off x="839787" y="4141787"/>
            <a:ext cx="1792287" cy="56356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Trato, personalidad, </a:t>
            </a:r>
            <a:endParaRPr/>
          </a:p>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como prefiere comincar</a:t>
            </a:r>
            <a:endParaRPr/>
          </a:p>
        </p:txBody>
      </p:sp>
      <p:sp>
        <p:nvSpPr>
          <p:cNvPr id="165" name="Google Shape;165;p15"/>
          <p:cNvSpPr txBox="1"/>
          <p:nvPr/>
        </p:nvSpPr>
        <p:spPr>
          <a:xfrm>
            <a:off x="3581400" y="1069975"/>
            <a:ext cx="5105400" cy="7950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lang="en-US" sz="1200">
                <a:solidFill>
                  <a:srgbClr val="1B404E"/>
                </a:solidFill>
                <a:latin typeface="Helvetica Neue"/>
                <a:ea typeface="Helvetica Neue"/>
                <a:cs typeface="Helvetica Neue"/>
                <a:sym typeface="Helvetica Neue"/>
              </a:rPr>
              <a:t>Alto ejecutivo (a), dueño de negocio o inversionista </a:t>
            </a:r>
            <a:endParaRPr sz="1200">
              <a:solidFill>
                <a:srgbClr val="1B404E"/>
              </a:solidFill>
              <a:latin typeface="Helvetica Neue"/>
              <a:ea typeface="Helvetica Neue"/>
              <a:cs typeface="Helvetica Neue"/>
              <a:sym typeface="Helvetica Neue"/>
            </a:endParaRPr>
          </a:p>
          <a:p>
            <a:pPr indent="-285750" lvl="0" marL="285750" marR="0" rtl="0" algn="l">
              <a:lnSpc>
                <a:spcPct val="130000"/>
              </a:lnSpc>
              <a:spcBef>
                <a:spcPts val="0"/>
              </a:spcBef>
              <a:spcAft>
                <a:spcPts val="0"/>
              </a:spcAft>
              <a:buClr>
                <a:srgbClr val="1B404E"/>
              </a:buClr>
              <a:buSzPts val="1200"/>
              <a:buFont typeface="Arial"/>
              <a:buChar char="•"/>
            </a:pPr>
            <a:r>
              <a:rPr lang="en-US" sz="1200">
                <a:solidFill>
                  <a:srgbClr val="1B404E"/>
                </a:solidFill>
                <a:latin typeface="Helvetica Neue"/>
                <a:ea typeface="Helvetica Neue"/>
                <a:cs typeface="Helvetica Neue"/>
                <a:sym typeface="Helvetica Neue"/>
              </a:rPr>
              <a:t>Ha trabajado en su empresa por más de 10 años</a:t>
            </a:r>
            <a:endParaRPr sz="1200">
              <a:solidFill>
                <a:srgbClr val="1B404E"/>
              </a:solidFill>
              <a:latin typeface="Helvetica Neue"/>
              <a:ea typeface="Helvetica Neue"/>
              <a:cs typeface="Helvetica Neue"/>
              <a:sym typeface="Helvetica Neue"/>
            </a:endParaRPr>
          </a:p>
          <a:p>
            <a:pPr indent="-285750" lvl="0" marL="285750" marR="0" rtl="0" algn="l">
              <a:lnSpc>
                <a:spcPct val="130000"/>
              </a:lnSpc>
              <a:spcBef>
                <a:spcPts val="0"/>
              </a:spcBef>
              <a:spcAft>
                <a:spcPts val="0"/>
              </a:spcAft>
              <a:buClr>
                <a:srgbClr val="1B404E"/>
              </a:buClr>
              <a:buSzPts val="1200"/>
              <a:buFont typeface="Helvetica Neue"/>
              <a:buChar char="•"/>
            </a:pPr>
            <a:r>
              <a:rPr lang="en-US" sz="1200">
                <a:solidFill>
                  <a:srgbClr val="1B404E"/>
                </a:solidFill>
                <a:latin typeface="Helvetica Neue"/>
                <a:ea typeface="Helvetica Neue"/>
                <a:cs typeface="Helvetica Neue"/>
                <a:sym typeface="Helvetica Neue"/>
              </a:rPr>
              <a:t>Casada (o) con al menos 2 hijos jóvenes</a:t>
            </a:r>
            <a:endParaRPr sz="1200">
              <a:solidFill>
                <a:srgbClr val="1B404E"/>
              </a:solidFill>
              <a:latin typeface="Helvetica Neue"/>
              <a:ea typeface="Helvetica Neue"/>
              <a:cs typeface="Helvetica Neue"/>
              <a:sym typeface="Helvetica Neue"/>
            </a:endParaRPr>
          </a:p>
        </p:txBody>
      </p:sp>
      <p:sp>
        <p:nvSpPr>
          <p:cNvPr id="166" name="Google Shape;166;p15"/>
          <p:cNvSpPr txBox="1"/>
          <p:nvPr/>
        </p:nvSpPr>
        <p:spPr>
          <a:xfrm>
            <a:off x="3581400" y="2101517"/>
            <a:ext cx="5105400" cy="1219200"/>
          </a:xfrm>
          <a:prstGeom prst="rect">
            <a:avLst/>
          </a:prstGeom>
          <a:noFill/>
          <a:ln>
            <a:noFill/>
          </a:ln>
        </p:spPr>
        <p:txBody>
          <a:bodyPr anchorCtr="0" anchor="t" bIns="45700" lIns="91425" spcFirstLastPara="1" rIns="91425" wrap="square" tIns="45700">
            <a:noAutofit/>
          </a:bodyPr>
          <a:lstStyle/>
          <a:p>
            <a:pPr indent="-285750" lvl="0" marL="285750" rtl="0" algn="l">
              <a:lnSpc>
                <a:spcPct val="130000"/>
              </a:lnSpc>
              <a:spcBef>
                <a:spcPts val="0"/>
              </a:spcBef>
              <a:spcAft>
                <a:spcPts val="0"/>
              </a:spcAft>
              <a:buClr>
                <a:srgbClr val="1B404E"/>
              </a:buClr>
              <a:buSzPts val="1200"/>
              <a:buChar char="•"/>
            </a:pPr>
            <a:r>
              <a:rPr lang="en-US" sz="1200">
                <a:solidFill>
                  <a:srgbClr val="1B404E"/>
                </a:solidFill>
                <a:latin typeface="Helvetica Neue"/>
                <a:ea typeface="Helvetica Neue"/>
                <a:cs typeface="Helvetica Neue"/>
                <a:sym typeface="Helvetica Neue"/>
              </a:rPr>
              <a:t>Mujer / Hombre</a:t>
            </a:r>
            <a:endParaRPr>
              <a:solidFill>
                <a:schemeClr val="dk1"/>
              </a:solidFill>
            </a:endParaRPr>
          </a:p>
          <a:p>
            <a:pPr indent="-285750" lvl="0" marL="285750" rtl="0" algn="l">
              <a:lnSpc>
                <a:spcPct val="130000"/>
              </a:lnSpc>
              <a:spcBef>
                <a:spcPts val="0"/>
              </a:spcBef>
              <a:spcAft>
                <a:spcPts val="0"/>
              </a:spcAft>
              <a:buClr>
                <a:srgbClr val="1B404E"/>
              </a:buClr>
              <a:buSzPts val="1200"/>
              <a:buChar char="•"/>
            </a:pPr>
            <a:r>
              <a:rPr lang="en-US" sz="1200">
                <a:solidFill>
                  <a:srgbClr val="1B404E"/>
                </a:solidFill>
                <a:latin typeface="Helvetica Neue"/>
                <a:ea typeface="Helvetica Neue"/>
                <a:cs typeface="Helvetica Neue"/>
                <a:sym typeface="Helvetica Neue"/>
              </a:rPr>
              <a:t>Edad entre 30 a 45</a:t>
            </a:r>
            <a:endParaRPr>
              <a:solidFill>
                <a:schemeClr val="dk1"/>
              </a:solidFill>
            </a:endParaRPr>
          </a:p>
          <a:p>
            <a:pPr indent="-285750" lvl="0" marL="285750" rtl="0" algn="l">
              <a:lnSpc>
                <a:spcPct val="130000"/>
              </a:lnSpc>
              <a:spcBef>
                <a:spcPts val="0"/>
              </a:spcBef>
              <a:spcAft>
                <a:spcPts val="0"/>
              </a:spcAft>
              <a:buClr>
                <a:srgbClr val="1B404E"/>
              </a:buClr>
              <a:buSzPts val="1200"/>
              <a:buChar char="•"/>
            </a:pPr>
            <a:r>
              <a:rPr lang="en-US" sz="1200">
                <a:solidFill>
                  <a:srgbClr val="1B404E"/>
                </a:solidFill>
                <a:latin typeface="Helvetica Neue"/>
                <a:ea typeface="Helvetica Neue"/>
                <a:cs typeface="Helvetica Neue"/>
                <a:sym typeface="Helvetica Neue"/>
              </a:rPr>
              <a:t>Ingreso promedio por familia: $ 75, 000</a:t>
            </a:r>
            <a:endParaRPr>
              <a:solidFill>
                <a:schemeClr val="dk1"/>
              </a:solidFill>
            </a:endParaRPr>
          </a:p>
          <a:p>
            <a:pPr indent="-285750" lvl="0" marL="285750" rtl="0" algn="l">
              <a:lnSpc>
                <a:spcPct val="130000"/>
              </a:lnSpc>
              <a:spcBef>
                <a:spcPts val="0"/>
              </a:spcBef>
              <a:spcAft>
                <a:spcPts val="0"/>
              </a:spcAft>
              <a:buClr>
                <a:srgbClr val="1B404E"/>
              </a:buClr>
              <a:buSzPts val="1200"/>
              <a:buChar char="•"/>
            </a:pPr>
            <a:r>
              <a:rPr lang="en-US" sz="1200">
                <a:solidFill>
                  <a:srgbClr val="1B404E"/>
                </a:solidFill>
                <a:latin typeface="Helvetica Neue"/>
                <a:ea typeface="Helvetica Neue"/>
                <a:cs typeface="Helvetica Neue"/>
                <a:sym typeface="Helvetica Neue"/>
              </a:rPr>
              <a:t>Vive en los suburbios de las principales ciudades metropolitanas de México</a:t>
            </a:r>
            <a:endParaRPr sz="1200">
              <a:solidFill>
                <a:srgbClr val="1B404E"/>
              </a:solidFill>
              <a:latin typeface="Helvetica Neue"/>
              <a:ea typeface="Helvetica Neue"/>
              <a:cs typeface="Helvetica Neue"/>
              <a:sym typeface="Helvetica Neue"/>
            </a:endParaRPr>
          </a:p>
        </p:txBody>
      </p:sp>
      <p:sp>
        <p:nvSpPr>
          <p:cNvPr id="167" name="Google Shape;167;p15"/>
          <p:cNvSpPr txBox="1"/>
          <p:nvPr/>
        </p:nvSpPr>
        <p:spPr>
          <a:xfrm>
            <a:off x="3581400" y="3786300"/>
            <a:ext cx="5105400" cy="1031100"/>
          </a:xfrm>
          <a:prstGeom prst="rect">
            <a:avLst/>
          </a:prstGeom>
          <a:noFill/>
          <a:ln>
            <a:noFill/>
          </a:ln>
        </p:spPr>
        <p:txBody>
          <a:bodyPr anchorCtr="0" anchor="t" bIns="45700" lIns="91425" spcFirstLastPara="1" rIns="91425" wrap="square" tIns="45700">
            <a:noAutofit/>
          </a:bodyPr>
          <a:lstStyle/>
          <a:p>
            <a:pPr indent="-285750" lvl="0" marL="285750" rtl="0" algn="l">
              <a:lnSpc>
                <a:spcPct val="130000"/>
              </a:lnSpc>
              <a:spcBef>
                <a:spcPts val="0"/>
              </a:spcBef>
              <a:spcAft>
                <a:spcPts val="0"/>
              </a:spcAft>
              <a:buClr>
                <a:srgbClr val="1B404E"/>
              </a:buClr>
              <a:buSzPts val="1200"/>
              <a:buChar char="•"/>
            </a:pPr>
            <a:r>
              <a:rPr lang="en-US" sz="1200">
                <a:solidFill>
                  <a:srgbClr val="1B404E"/>
                </a:solidFill>
                <a:latin typeface="Helvetica Neue"/>
                <a:ea typeface="Helvetica Neue"/>
                <a:cs typeface="Helvetica Neue"/>
                <a:sym typeface="Helvetica Neue"/>
              </a:rPr>
              <a:t>Es tranquila (o)</a:t>
            </a:r>
            <a:endParaRPr>
              <a:solidFill>
                <a:schemeClr val="dk1"/>
              </a:solidFill>
            </a:endParaRPr>
          </a:p>
          <a:p>
            <a:pPr indent="-285750" lvl="0" marL="285750" rtl="0" algn="l">
              <a:lnSpc>
                <a:spcPct val="130000"/>
              </a:lnSpc>
              <a:spcBef>
                <a:spcPts val="0"/>
              </a:spcBef>
              <a:spcAft>
                <a:spcPts val="0"/>
              </a:spcAft>
              <a:buClr>
                <a:srgbClr val="1B404E"/>
              </a:buClr>
              <a:buSzPts val="1200"/>
              <a:buChar char="•"/>
            </a:pPr>
            <a:r>
              <a:rPr lang="en-US" sz="1200">
                <a:solidFill>
                  <a:srgbClr val="1B404E"/>
                </a:solidFill>
                <a:latin typeface="Helvetica Neue"/>
                <a:ea typeface="Helvetica Neue"/>
                <a:cs typeface="Helvetica Neue"/>
                <a:sym typeface="Helvetica Neue"/>
              </a:rPr>
              <a:t>Probablemente tiene un ayudante que filtra llamadas</a:t>
            </a:r>
            <a:endParaRPr>
              <a:solidFill>
                <a:schemeClr val="dk1"/>
              </a:solidFill>
            </a:endParaRPr>
          </a:p>
          <a:p>
            <a:pPr indent="-285750" lvl="0" marL="285750" rtl="0" algn="l">
              <a:lnSpc>
                <a:spcPct val="130000"/>
              </a:lnSpc>
              <a:spcBef>
                <a:spcPts val="0"/>
              </a:spcBef>
              <a:spcAft>
                <a:spcPts val="0"/>
              </a:spcAft>
              <a:buClr>
                <a:srgbClr val="1B404E"/>
              </a:buClr>
              <a:buSzPts val="1200"/>
              <a:buChar char="•"/>
            </a:pPr>
            <a:r>
              <a:rPr lang="en-US" sz="1200">
                <a:solidFill>
                  <a:srgbClr val="1B404E"/>
                </a:solidFill>
                <a:latin typeface="Helvetica Neue"/>
                <a:ea typeface="Helvetica Neue"/>
                <a:cs typeface="Helvetica Neue"/>
                <a:sym typeface="Helvetica Neue"/>
              </a:rPr>
              <a:t>Prefiere recibir material adicional impreso o por correo</a:t>
            </a:r>
            <a:endParaRPr sz="1200">
              <a:solidFill>
                <a:srgbClr val="1B404E"/>
              </a:solidFill>
              <a:latin typeface="Helvetica Neue"/>
              <a:ea typeface="Helvetica Neue"/>
              <a:cs typeface="Helvetica Neue"/>
              <a:sym typeface="Helvetica Neue"/>
            </a:endParaRPr>
          </a:p>
          <a:p>
            <a:pPr indent="-285750" lvl="0" marL="285750" rtl="0" algn="l">
              <a:lnSpc>
                <a:spcPct val="130000"/>
              </a:lnSpc>
              <a:spcBef>
                <a:spcPts val="0"/>
              </a:spcBef>
              <a:spcAft>
                <a:spcPts val="0"/>
              </a:spcAft>
              <a:buClr>
                <a:srgbClr val="1B404E"/>
              </a:buClr>
              <a:buSzPts val="1200"/>
              <a:buFont typeface="Helvetica Neue"/>
              <a:buChar char="•"/>
            </a:pPr>
            <a:r>
              <a:rPr lang="en-US" sz="1200">
                <a:solidFill>
                  <a:srgbClr val="1B404E"/>
                </a:solidFill>
                <a:latin typeface="Helvetica Neue"/>
                <a:ea typeface="Helvetica Neue"/>
                <a:cs typeface="Helvetica Neue"/>
                <a:sym typeface="Helvetica Neue"/>
              </a:rPr>
              <a:t>No tiene tiempo para ver publicidad</a:t>
            </a:r>
            <a:endParaRPr sz="1200">
              <a:solidFill>
                <a:srgbClr val="1B404E"/>
              </a:solidFill>
              <a:latin typeface="Helvetica Neue"/>
              <a:ea typeface="Helvetica Neue"/>
              <a:cs typeface="Helvetica Neue"/>
              <a:sym typeface="Helvetica Neue"/>
            </a:endParaRPr>
          </a:p>
        </p:txBody>
      </p:sp>
      <p:sp>
        <p:nvSpPr>
          <p:cNvPr id="168" name="Google Shape;168;p15"/>
          <p:cNvSpPr txBox="1"/>
          <p:nvPr/>
        </p:nvSpPr>
        <p:spPr>
          <a:xfrm>
            <a:off x="3657600" y="133350"/>
            <a:ext cx="1528762"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6600"/>
              </a:buClr>
              <a:buSzPts val="1800"/>
              <a:buFont typeface="Calibri"/>
              <a:buNone/>
            </a:pPr>
            <a:r>
              <a:rPr b="0" i="0" lang="en-US" sz="1800" u="none">
                <a:solidFill>
                  <a:srgbClr val="FF6600"/>
                </a:solidFill>
                <a:latin typeface="Calibri"/>
                <a:ea typeface="Calibri"/>
                <a:cs typeface="Calibri"/>
                <a:sym typeface="Calibri"/>
              </a:rPr>
              <a:t>[</a:t>
            </a:r>
            <a:r>
              <a:rPr lang="en-US" sz="1800">
                <a:solidFill>
                  <a:srgbClr val="FF6600"/>
                </a:solidFill>
                <a:latin typeface="Calibri"/>
                <a:ea typeface="Calibri"/>
                <a:cs typeface="Calibri"/>
                <a:sym typeface="Calibri"/>
              </a:rPr>
              <a:t>??????</a:t>
            </a:r>
            <a:r>
              <a:rPr b="0" i="0" lang="en-US" sz="1800" u="none">
                <a:solidFill>
                  <a:srgbClr val="FF6600"/>
                </a:solidFill>
                <a:latin typeface="Calibri"/>
                <a:ea typeface="Calibri"/>
                <a:cs typeface="Calibri"/>
                <a:sym typeface="Calibri"/>
              </a:rPr>
              <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2" name="Shape 172"/>
        <p:cNvGrpSpPr/>
        <p:nvPr/>
      </p:nvGrpSpPr>
      <p:grpSpPr>
        <a:xfrm>
          <a:off x="0" y="0"/>
          <a:ext cx="0" cy="0"/>
          <a:chOff x="0" y="0"/>
          <a:chExt cx="0" cy="0"/>
        </a:xfrm>
      </p:grpSpPr>
      <p:sp>
        <p:nvSpPr>
          <p:cNvPr id="173" name="Google Shape;173;p16"/>
          <p:cNvSpPr txBox="1"/>
          <p:nvPr/>
        </p:nvSpPr>
        <p:spPr>
          <a:xfrm>
            <a:off x="6934200" y="133350"/>
            <a:ext cx="1517650"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b="1" i="0" lang="en-US" sz="1800" u="none">
                <a:solidFill>
                  <a:schemeClr val="lt1"/>
                </a:solidFill>
                <a:latin typeface="Calibri"/>
                <a:ea typeface="Calibri"/>
                <a:cs typeface="Calibri"/>
                <a:sym typeface="Calibri"/>
              </a:rPr>
              <a:t>PARTE 2: QUÉ</a:t>
            </a:r>
            <a:endParaRPr/>
          </a:p>
        </p:txBody>
      </p:sp>
      <p:sp>
        <p:nvSpPr>
          <p:cNvPr id="174" name="Google Shape;174;p16"/>
          <p:cNvSpPr txBox="1"/>
          <p:nvPr/>
        </p:nvSpPr>
        <p:spPr>
          <a:xfrm>
            <a:off x="612775" y="133350"/>
            <a:ext cx="2435225" cy="307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1400"/>
              <a:buFont typeface="Calibri"/>
              <a:buNone/>
            </a:pPr>
            <a:r>
              <a:rPr b="0" i="0" lang="en-US" sz="1400" u="none">
                <a:solidFill>
                  <a:srgbClr val="17375E"/>
                </a:solidFill>
                <a:latin typeface="Calibri"/>
                <a:ea typeface="Calibri"/>
                <a:cs typeface="Calibri"/>
                <a:sym typeface="Calibri"/>
              </a:rPr>
              <a:t>NOMBRE DEL BUYER PERSONA</a:t>
            </a:r>
            <a:endParaRPr/>
          </a:p>
        </p:txBody>
      </p:sp>
      <p:sp>
        <p:nvSpPr>
          <p:cNvPr id="175" name="Google Shape;175;p16"/>
          <p:cNvSpPr txBox="1"/>
          <p:nvPr/>
        </p:nvSpPr>
        <p:spPr>
          <a:xfrm>
            <a:off x="1079500" y="1017587"/>
            <a:ext cx="1325562"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OBJETIVOS</a:t>
            </a:r>
            <a:endParaRPr/>
          </a:p>
        </p:txBody>
      </p:sp>
      <p:sp>
        <p:nvSpPr>
          <p:cNvPr id="176" name="Google Shape;176;p16"/>
          <p:cNvSpPr txBox="1"/>
          <p:nvPr/>
        </p:nvSpPr>
        <p:spPr>
          <a:xfrm>
            <a:off x="469900" y="1398587"/>
            <a:ext cx="2493962" cy="32385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Objetivos primarios y secundarios</a:t>
            </a:r>
            <a:endParaRPr/>
          </a:p>
        </p:txBody>
      </p:sp>
      <p:sp>
        <p:nvSpPr>
          <p:cNvPr id="177" name="Google Shape;177;p16"/>
          <p:cNvSpPr txBox="1"/>
          <p:nvPr/>
        </p:nvSpPr>
        <p:spPr>
          <a:xfrm>
            <a:off x="1231900" y="2312987"/>
            <a:ext cx="865187"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RETOS</a:t>
            </a:r>
            <a:endParaRPr/>
          </a:p>
        </p:txBody>
      </p:sp>
      <p:sp>
        <p:nvSpPr>
          <p:cNvPr id="178" name="Google Shape;178;p16"/>
          <p:cNvSpPr txBox="1"/>
          <p:nvPr/>
        </p:nvSpPr>
        <p:spPr>
          <a:xfrm>
            <a:off x="622300" y="2693987"/>
            <a:ext cx="2254250" cy="32385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Retos primarios y secundarios</a:t>
            </a:r>
            <a:endParaRPr/>
          </a:p>
        </p:txBody>
      </p:sp>
      <p:sp>
        <p:nvSpPr>
          <p:cNvPr id="179" name="Google Shape;179;p16"/>
          <p:cNvSpPr txBox="1"/>
          <p:nvPr/>
        </p:nvSpPr>
        <p:spPr>
          <a:xfrm>
            <a:off x="165100" y="3684587"/>
            <a:ext cx="2971800"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CÓMO PODEMOS AYUDAR</a:t>
            </a:r>
            <a:endParaRPr/>
          </a:p>
        </p:txBody>
      </p:sp>
      <p:sp>
        <p:nvSpPr>
          <p:cNvPr id="180" name="Google Shape;180;p16"/>
          <p:cNvSpPr txBox="1"/>
          <p:nvPr/>
        </p:nvSpPr>
        <p:spPr>
          <a:xfrm>
            <a:off x="88900" y="4065587"/>
            <a:ext cx="3187700" cy="56356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…para que obtenga los objetivos deseados.</a:t>
            </a:r>
            <a:endParaRPr/>
          </a:p>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…para que pueda superar los retos</a:t>
            </a:r>
            <a:endParaRPr/>
          </a:p>
        </p:txBody>
      </p:sp>
      <p:sp>
        <p:nvSpPr>
          <p:cNvPr id="181" name="Google Shape;181;p16"/>
          <p:cNvSpPr txBox="1"/>
          <p:nvPr/>
        </p:nvSpPr>
        <p:spPr>
          <a:xfrm>
            <a:off x="3581400" y="1069975"/>
            <a:ext cx="5105400" cy="962400"/>
          </a:xfrm>
          <a:prstGeom prst="rect">
            <a:avLst/>
          </a:prstGeom>
          <a:noFill/>
          <a:ln>
            <a:noFill/>
          </a:ln>
        </p:spPr>
        <p:txBody>
          <a:bodyPr anchorCtr="0" anchor="t" bIns="45700" lIns="91425" spcFirstLastPara="1" rIns="91425" wrap="square" tIns="45700">
            <a:noAutofit/>
          </a:bodyPr>
          <a:lstStyle/>
          <a:p>
            <a:pPr indent="-285750" lvl="0" marL="285750" rtl="0" algn="l">
              <a:lnSpc>
                <a:spcPct val="130000"/>
              </a:lnSpc>
              <a:spcBef>
                <a:spcPts val="0"/>
              </a:spcBef>
              <a:spcAft>
                <a:spcPts val="0"/>
              </a:spcAft>
              <a:buClr>
                <a:srgbClr val="1B404E"/>
              </a:buClr>
              <a:buSzPts val="1200"/>
              <a:buChar char="•"/>
            </a:pPr>
            <a:r>
              <a:rPr lang="en-US" sz="1200">
                <a:solidFill>
                  <a:srgbClr val="1B404E"/>
                </a:solidFill>
                <a:latin typeface="Helvetica Neue"/>
                <a:ea typeface="Helvetica Neue"/>
                <a:cs typeface="Helvetica Neue"/>
                <a:sym typeface="Helvetica Neue"/>
              </a:rPr>
              <a:t>Que sus negocios sigan creciendo con el tiempo</a:t>
            </a:r>
            <a:endParaRPr>
              <a:solidFill>
                <a:schemeClr val="dk1"/>
              </a:solidFill>
            </a:endParaRPr>
          </a:p>
          <a:p>
            <a:pPr indent="-285750" lvl="0" marL="285750" rtl="0" algn="l">
              <a:lnSpc>
                <a:spcPct val="130000"/>
              </a:lnSpc>
              <a:spcBef>
                <a:spcPts val="0"/>
              </a:spcBef>
              <a:spcAft>
                <a:spcPts val="0"/>
              </a:spcAft>
              <a:buClr>
                <a:srgbClr val="1B404E"/>
              </a:buClr>
              <a:buSzPts val="1200"/>
              <a:buChar char="•"/>
            </a:pPr>
            <a:r>
              <a:rPr lang="en-US" sz="1200">
                <a:solidFill>
                  <a:srgbClr val="1B404E"/>
                </a:solidFill>
                <a:latin typeface="Helvetica Neue"/>
                <a:ea typeface="Helvetica Neue"/>
                <a:cs typeface="Helvetica Neue"/>
                <a:sym typeface="Helvetica Neue"/>
              </a:rPr>
              <a:t>Ayudar a sus equipos financieros y legales</a:t>
            </a:r>
            <a:endParaRPr sz="1200">
              <a:solidFill>
                <a:srgbClr val="1B404E"/>
              </a:solidFill>
              <a:latin typeface="Helvetica Neue"/>
              <a:ea typeface="Helvetica Neue"/>
              <a:cs typeface="Helvetica Neue"/>
              <a:sym typeface="Helvetica Neue"/>
            </a:endParaRPr>
          </a:p>
          <a:p>
            <a:pPr indent="-285750" lvl="0" marL="285750" rtl="0" algn="l">
              <a:lnSpc>
                <a:spcPct val="130000"/>
              </a:lnSpc>
              <a:spcBef>
                <a:spcPts val="0"/>
              </a:spcBef>
              <a:spcAft>
                <a:spcPts val="0"/>
              </a:spcAft>
              <a:buClr>
                <a:srgbClr val="1B404E"/>
              </a:buClr>
              <a:buSzPts val="1200"/>
              <a:buFont typeface="Helvetica Neue"/>
              <a:buChar char="•"/>
            </a:pPr>
            <a:r>
              <a:rPr lang="en-US" sz="1200">
                <a:solidFill>
                  <a:srgbClr val="1B404E"/>
                </a:solidFill>
                <a:latin typeface="Helvetica Neue"/>
                <a:ea typeface="Helvetica Neue"/>
                <a:cs typeface="Helvetica Neue"/>
                <a:sym typeface="Helvetica Neue"/>
              </a:rPr>
              <a:t>Generar un mayor ingreso anual para su empresa y su familia</a:t>
            </a:r>
            <a:endParaRPr sz="1200">
              <a:solidFill>
                <a:srgbClr val="1B404E"/>
              </a:solidFill>
              <a:latin typeface="Helvetica Neue"/>
              <a:ea typeface="Helvetica Neue"/>
              <a:cs typeface="Helvetica Neue"/>
              <a:sym typeface="Helvetica Neue"/>
            </a:endParaRPr>
          </a:p>
        </p:txBody>
      </p:sp>
      <p:sp>
        <p:nvSpPr>
          <p:cNvPr id="182" name="Google Shape;182;p16"/>
          <p:cNvSpPr txBox="1"/>
          <p:nvPr/>
        </p:nvSpPr>
        <p:spPr>
          <a:xfrm>
            <a:off x="3581400" y="2465349"/>
            <a:ext cx="5105400" cy="1024200"/>
          </a:xfrm>
          <a:prstGeom prst="rect">
            <a:avLst/>
          </a:prstGeom>
          <a:noFill/>
          <a:ln>
            <a:noFill/>
          </a:ln>
        </p:spPr>
        <p:txBody>
          <a:bodyPr anchorCtr="0" anchor="t" bIns="45700" lIns="91425" spcFirstLastPara="1" rIns="91425" wrap="square" tIns="45700">
            <a:noAutofit/>
          </a:bodyPr>
          <a:lstStyle/>
          <a:p>
            <a:pPr indent="-285750" lvl="0" marL="285750" rtl="0" algn="l">
              <a:lnSpc>
                <a:spcPct val="130000"/>
              </a:lnSpc>
              <a:spcBef>
                <a:spcPts val="0"/>
              </a:spcBef>
              <a:spcAft>
                <a:spcPts val="0"/>
              </a:spcAft>
              <a:buClr>
                <a:srgbClr val="1B404E"/>
              </a:buClr>
              <a:buSzPts val="1200"/>
              <a:buChar char="•"/>
            </a:pPr>
            <a:r>
              <a:rPr lang="en-US" sz="1200">
                <a:solidFill>
                  <a:srgbClr val="1B404E"/>
                </a:solidFill>
                <a:latin typeface="Helvetica Neue"/>
                <a:ea typeface="Helvetica Neue"/>
                <a:cs typeface="Helvetica Neue"/>
                <a:sym typeface="Helvetica Neue"/>
              </a:rPr>
              <a:t>Tiene muchísimo trabajo y tiene poca ayuda</a:t>
            </a:r>
            <a:endParaRPr>
              <a:solidFill>
                <a:schemeClr val="dk1"/>
              </a:solidFill>
            </a:endParaRPr>
          </a:p>
          <a:p>
            <a:pPr indent="-285750" lvl="0" marL="285750" rtl="0" algn="l">
              <a:lnSpc>
                <a:spcPct val="130000"/>
              </a:lnSpc>
              <a:spcBef>
                <a:spcPts val="0"/>
              </a:spcBef>
              <a:spcAft>
                <a:spcPts val="0"/>
              </a:spcAft>
              <a:buClr>
                <a:srgbClr val="1B404E"/>
              </a:buClr>
              <a:buSzPts val="1200"/>
              <a:buChar char="•"/>
            </a:pPr>
            <a:r>
              <a:rPr lang="en-US" sz="1200">
                <a:solidFill>
                  <a:srgbClr val="1B404E"/>
                </a:solidFill>
                <a:latin typeface="Helvetica Neue"/>
                <a:ea typeface="Helvetica Neue"/>
                <a:cs typeface="Helvetica Neue"/>
                <a:sym typeface="Helvetica Neue"/>
              </a:rPr>
              <a:t>Responsable de implementar cambios en toda la compañía</a:t>
            </a:r>
            <a:endParaRPr sz="1200">
              <a:solidFill>
                <a:srgbClr val="1B404E"/>
              </a:solidFill>
              <a:latin typeface="Helvetica Neue"/>
              <a:ea typeface="Helvetica Neue"/>
              <a:cs typeface="Helvetica Neue"/>
              <a:sym typeface="Helvetica Neue"/>
            </a:endParaRPr>
          </a:p>
          <a:p>
            <a:pPr indent="-285750" lvl="0" marL="285750" rtl="0" algn="l">
              <a:lnSpc>
                <a:spcPct val="130000"/>
              </a:lnSpc>
              <a:spcBef>
                <a:spcPts val="0"/>
              </a:spcBef>
              <a:spcAft>
                <a:spcPts val="0"/>
              </a:spcAft>
              <a:buClr>
                <a:srgbClr val="1B404E"/>
              </a:buClr>
              <a:buSzPts val="1200"/>
              <a:buFont typeface="Helvetica Neue"/>
              <a:buChar char="•"/>
            </a:pPr>
            <a:r>
              <a:rPr lang="en-US" sz="1200">
                <a:solidFill>
                  <a:srgbClr val="1B404E"/>
                </a:solidFill>
                <a:latin typeface="Helvetica Neue"/>
                <a:ea typeface="Helvetica Neue"/>
                <a:cs typeface="Helvetica Neue"/>
                <a:sym typeface="Helvetica Neue"/>
              </a:rPr>
              <a:t>Tiene poco tiempo para ver propuestas alternas</a:t>
            </a:r>
            <a:endParaRPr sz="1200">
              <a:solidFill>
                <a:srgbClr val="1B404E"/>
              </a:solidFill>
              <a:latin typeface="Helvetica Neue"/>
              <a:ea typeface="Helvetica Neue"/>
              <a:cs typeface="Helvetica Neue"/>
              <a:sym typeface="Helvetica Neue"/>
            </a:endParaRPr>
          </a:p>
        </p:txBody>
      </p:sp>
      <p:sp>
        <p:nvSpPr>
          <p:cNvPr id="183" name="Google Shape;183;p16"/>
          <p:cNvSpPr txBox="1"/>
          <p:nvPr/>
        </p:nvSpPr>
        <p:spPr>
          <a:xfrm>
            <a:off x="3581400" y="3737763"/>
            <a:ext cx="5105400" cy="1219200"/>
          </a:xfrm>
          <a:prstGeom prst="rect">
            <a:avLst/>
          </a:prstGeom>
          <a:noFill/>
          <a:ln>
            <a:noFill/>
          </a:ln>
        </p:spPr>
        <p:txBody>
          <a:bodyPr anchorCtr="0" anchor="t" bIns="45700" lIns="91425" spcFirstLastPara="1" rIns="91425" wrap="square" tIns="45700">
            <a:noAutofit/>
          </a:bodyPr>
          <a:lstStyle/>
          <a:p>
            <a:pPr indent="-285750" lvl="0" marL="285750" rtl="0" algn="l">
              <a:lnSpc>
                <a:spcPct val="130000"/>
              </a:lnSpc>
              <a:spcBef>
                <a:spcPts val="0"/>
              </a:spcBef>
              <a:spcAft>
                <a:spcPts val="0"/>
              </a:spcAft>
              <a:buClr>
                <a:srgbClr val="1B404E"/>
              </a:buClr>
              <a:buSzPts val="1200"/>
              <a:buChar char="•"/>
            </a:pPr>
            <a:r>
              <a:rPr lang="en-US" sz="1200">
                <a:solidFill>
                  <a:srgbClr val="1B404E"/>
                </a:solidFill>
                <a:latin typeface="Helvetica Neue"/>
                <a:ea typeface="Helvetica Neue"/>
                <a:cs typeface="Helvetica Neue"/>
                <a:sym typeface="Helvetica Neue"/>
              </a:rPr>
              <a:t>Eficientar la comunicación con tecnología e inteligencia artificial</a:t>
            </a:r>
            <a:endParaRPr>
              <a:solidFill>
                <a:schemeClr val="dk1"/>
              </a:solidFill>
            </a:endParaRPr>
          </a:p>
          <a:p>
            <a:pPr indent="-285750" lvl="0" marL="285750" rtl="0" algn="l">
              <a:lnSpc>
                <a:spcPct val="130000"/>
              </a:lnSpc>
              <a:spcBef>
                <a:spcPts val="0"/>
              </a:spcBef>
              <a:spcAft>
                <a:spcPts val="0"/>
              </a:spcAft>
              <a:buClr>
                <a:srgbClr val="1B404E"/>
              </a:buClr>
              <a:buSzPts val="1200"/>
              <a:buChar char="•"/>
            </a:pPr>
            <a:r>
              <a:rPr lang="en-US" sz="1200">
                <a:solidFill>
                  <a:srgbClr val="1B404E"/>
                </a:solidFill>
                <a:latin typeface="Helvetica Neue"/>
                <a:ea typeface="Helvetica Neue"/>
                <a:cs typeface="Helvetica Neue"/>
                <a:sym typeface="Helvetica Neue"/>
              </a:rPr>
              <a:t>Acercar nuevos negocios a manera de inversión a largo plazo con rendimientos reales</a:t>
            </a:r>
            <a:endParaRPr sz="1200">
              <a:solidFill>
                <a:srgbClr val="1B404E"/>
              </a:solidFill>
              <a:latin typeface="Helvetica Neue"/>
              <a:ea typeface="Helvetica Neue"/>
              <a:cs typeface="Helvetica Neue"/>
              <a:sym typeface="Helvetica Neue"/>
            </a:endParaRPr>
          </a:p>
          <a:p>
            <a:pPr indent="-285750" lvl="0" marL="285750" rtl="0" algn="l">
              <a:lnSpc>
                <a:spcPct val="130000"/>
              </a:lnSpc>
              <a:spcBef>
                <a:spcPts val="0"/>
              </a:spcBef>
              <a:spcAft>
                <a:spcPts val="0"/>
              </a:spcAft>
              <a:buClr>
                <a:srgbClr val="1B404E"/>
              </a:buClr>
              <a:buSzPts val="1200"/>
              <a:buFont typeface="Helvetica Neue"/>
              <a:buChar char="•"/>
            </a:pPr>
            <a:r>
              <a:rPr lang="en-US" sz="1200">
                <a:solidFill>
                  <a:srgbClr val="1B404E"/>
                </a:solidFill>
                <a:latin typeface="Helvetica Neue"/>
                <a:ea typeface="Helvetica Neue"/>
                <a:cs typeface="Helvetica Neue"/>
                <a:sym typeface="Helvetica Neue"/>
              </a:rPr>
              <a:t>Que pueda trabajar desde casa con un ambiente controlado para monitorear sus negocios y que se encuentre cerca de la CDMX</a:t>
            </a:r>
            <a:endParaRPr sz="1200">
              <a:solidFill>
                <a:srgbClr val="1B404E"/>
              </a:solidFill>
              <a:latin typeface="Helvetica Neue"/>
              <a:ea typeface="Helvetica Neue"/>
              <a:cs typeface="Helvetica Neue"/>
              <a:sym typeface="Helvetica Neue"/>
            </a:endParaRPr>
          </a:p>
        </p:txBody>
      </p:sp>
      <p:sp>
        <p:nvSpPr>
          <p:cNvPr id="184" name="Google Shape;184;p16"/>
          <p:cNvSpPr txBox="1"/>
          <p:nvPr/>
        </p:nvSpPr>
        <p:spPr>
          <a:xfrm>
            <a:off x="3657600" y="133350"/>
            <a:ext cx="1528762"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6600"/>
              </a:buClr>
              <a:buSzPts val="1800"/>
              <a:buFont typeface="Calibri"/>
              <a:buNone/>
            </a:pPr>
            <a:r>
              <a:rPr b="0" i="0" lang="en-US" sz="1800" u="none">
                <a:solidFill>
                  <a:srgbClr val="FF6600"/>
                </a:solidFill>
                <a:latin typeface="Calibri"/>
                <a:ea typeface="Calibri"/>
                <a:cs typeface="Calibri"/>
                <a:sym typeface="Calibri"/>
              </a:rPr>
              <a:t>[nombre aquí]</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8" name="Shape 188"/>
        <p:cNvGrpSpPr/>
        <p:nvPr/>
      </p:nvGrpSpPr>
      <p:grpSpPr>
        <a:xfrm>
          <a:off x="0" y="0"/>
          <a:ext cx="0" cy="0"/>
          <a:chOff x="0" y="0"/>
          <a:chExt cx="0" cy="0"/>
        </a:xfrm>
      </p:grpSpPr>
      <p:sp>
        <p:nvSpPr>
          <p:cNvPr id="189" name="Google Shape;189;p17"/>
          <p:cNvSpPr txBox="1"/>
          <p:nvPr/>
        </p:nvSpPr>
        <p:spPr>
          <a:xfrm>
            <a:off x="6781800" y="133350"/>
            <a:ext cx="1979612"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b="1" i="0" lang="en-US" sz="1800" u="none">
                <a:solidFill>
                  <a:schemeClr val="lt1"/>
                </a:solidFill>
                <a:latin typeface="Calibri"/>
                <a:ea typeface="Calibri"/>
                <a:cs typeface="Calibri"/>
                <a:sym typeface="Calibri"/>
              </a:rPr>
              <a:t>PARTE 3: POR QUÉ</a:t>
            </a:r>
            <a:endParaRPr/>
          </a:p>
        </p:txBody>
      </p:sp>
      <p:sp>
        <p:nvSpPr>
          <p:cNvPr id="190" name="Google Shape;190;p17"/>
          <p:cNvSpPr txBox="1"/>
          <p:nvPr/>
        </p:nvSpPr>
        <p:spPr>
          <a:xfrm>
            <a:off x="612775" y="133350"/>
            <a:ext cx="2435225" cy="307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1400"/>
              <a:buFont typeface="Calibri"/>
              <a:buNone/>
            </a:pPr>
            <a:r>
              <a:rPr b="0" i="0" lang="en-US" sz="1400" u="none">
                <a:solidFill>
                  <a:srgbClr val="17375E"/>
                </a:solidFill>
                <a:latin typeface="Calibri"/>
                <a:ea typeface="Calibri"/>
                <a:cs typeface="Calibri"/>
                <a:sym typeface="Calibri"/>
              </a:rPr>
              <a:t>NOMBRE DEL BUYER PERSONA</a:t>
            </a:r>
            <a:endParaRPr/>
          </a:p>
        </p:txBody>
      </p:sp>
      <p:sp>
        <p:nvSpPr>
          <p:cNvPr id="191" name="Google Shape;191;p17"/>
          <p:cNvSpPr txBox="1"/>
          <p:nvPr/>
        </p:nvSpPr>
        <p:spPr>
          <a:xfrm>
            <a:off x="762000" y="1123950"/>
            <a:ext cx="1766887"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COMENTARIOS</a:t>
            </a:r>
            <a:endParaRPr/>
          </a:p>
        </p:txBody>
      </p:sp>
      <p:sp>
        <p:nvSpPr>
          <p:cNvPr id="192" name="Google Shape;192;p17"/>
          <p:cNvSpPr txBox="1"/>
          <p:nvPr/>
        </p:nvSpPr>
        <p:spPr>
          <a:xfrm>
            <a:off x="304800" y="1504950"/>
            <a:ext cx="2801937" cy="56356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Ejemplos de comentarios reales sobre</a:t>
            </a:r>
            <a:endParaRPr/>
          </a:p>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sus retos y objetivos.</a:t>
            </a:r>
            <a:endParaRPr/>
          </a:p>
        </p:txBody>
      </p:sp>
      <p:sp>
        <p:nvSpPr>
          <p:cNvPr id="193" name="Google Shape;193;p17"/>
          <p:cNvSpPr txBox="1"/>
          <p:nvPr/>
        </p:nvSpPr>
        <p:spPr>
          <a:xfrm>
            <a:off x="533400" y="3333750"/>
            <a:ext cx="2152650"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QUEJAS COMUNES</a:t>
            </a:r>
            <a:endParaRPr/>
          </a:p>
        </p:txBody>
      </p:sp>
      <p:sp>
        <p:nvSpPr>
          <p:cNvPr id="194" name="Google Shape;194;p17"/>
          <p:cNvSpPr txBox="1"/>
          <p:nvPr/>
        </p:nvSpPr>
        <p:spPr>
          <a:xfrm>
            <a:off x="252412" y="3790950"/>
            <a:ext cx="2947987" cy="56356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Razones por qué no comprarían nuestro</a:t>
            </a:r>
            <a:endParaRPr/>
          </a:p>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producto o servicio.</a:t>
            </a:r>
            <a:endParaRPr/>
          </a:p>
        </p:txBody>
      </p:sp>
      <p:sp>
        <p:nvSpPr>
          <p:cNvPr id="195" name="Google Shape;195;p17"/>
          <p:cNvSpPr txBox="1"/>
          <p:nvPr/>
        </p:nvSpPr>
        <p:spPr>
          <a:xfrm>
            <a:off x="3581400" y="1123950"/>
            <a:ext cx="5105400" cy="1839600"/>
          </a:xfrm>
          <a:prstGeom prst="rect">
            <a:avLst/>
          </a:prstGeom>
          <a:noFill/>
          <a:ln>
            <a:noFill/>
          </a:ln>
        </p:spPr>
        <p:txBody>
          <a:bodyPr anchorCtr="0" anchor="t" bIns="45700" lIns="91425" spcFirstLastPara="1" rIns="91425" wrap="square" tIns="45700">
            <a:noAutofit/>
          </a:bodyPr>
          <a:lstStyle/>
          <a:p>
            <a:pPr indent="-285750" lvl="0" marL="285750" rtl="0" algn="l">
              <a:lnSpc>
                <a:spcPct val="130000"/>
              </a:lnSpc>
              <a:spcBef>
                <a:spcPts val="0"/>
              </a:spcBef>
              <a:spcAft>
                <a:spcPts val="0"/>
              </a:spcAft>
              <a:buClr>
                <a:srgbClr val="1B404E"/>
              </a:buClr>
              <a:buSzPts val="1200"/>
              <a:buChar char="•"/>
            </a:pPr>
            <a:r>
              <a:rPr lang="en-US" sz="1200">
                <a:solidFill>
                  <a:srgbClr val="1B404E"/>
                </a:solidFill>
                <a:latin typeface="Helvetica Neue"/>
                <a:ea typeface="Helvetica Neue"/>
                <a:cs typeface="Helvetica Neue"/>
                <a:sym typeface="Helvetica Neue"/>
              </a:rPr>
              <a:t>"En el pasado ha sido difícil adoptar nuevas tecnologías en toda la compañía".</a:t>
            </a:r>
            <a:endParaRPr>
              <a:solidFill>
                <a:schemeClr val="dk1"/>
              </a:solidFill>
            </a:endParaRPr>
          </a:p>
          <a:p>
            <a:pPr indent="-285750" lvl="0" marL="285750" rtl="0" algn="l">
              <a:lnSpc>
                <a:spcPct val="130000"/>
              </a:lnSpc>
              <a:spcBef>
                <a:spcPts val="0"/>
              </a:spcBef>
              <a:spcAft>
                <a:spcPts val="0"/>
              </a:spcAft>
              <a:buClr>
                <a:srgbClr val="1B404E"/>
              </a:buClr>
              <a:buSzPts val="1200"/>
              <a:buChar char="•"/>
            </a:pPr>
            <a:r>
              <a:rPr lang="en-US" sz="1200">
                <a:solidFill>
                  <a:srgbClr val="1B404E"/>
                </a:solidFill>
                <a:latin typeface="Helvetica Neue"/>
                <a:ea typeface="Helvetica Neue"/>
                <a:cs typeface="Helvetica Neue"/>
                <a:sym typeface="Helvetica Neue"/>
              </a:rPr>
              <a:t>"No tengo tiempo para perder mi dinero en negocios que no tienen futuro”.</a:t>
            </a:r>
            <a:endParaRPr>
              <a:solidFill>
                <a:schemeClr val="dk1"/>
              </a:solidFill>
            </a:endParaRPr>
          </a:p>
          <a:p>
            <a:pPr indent="-285750" lvl="0" marL="285750" rtl="0" algn="l">
              <a:lnSpc>
                <a:spcPct val="130000"/>
              </a:lnSpc>
              <a:spcBef>
                <a:spcPts val="0"/>
              </a:spcBef>
              <a:spcAft>
                <a:spcPts val="0"/>
              </a:spcAft>
              <a:buClr>
                <a:srgbClr val="1B404E"/>
              </a:buClr>
              <a:buSzPts val="1200"/>
              <a:buChar char="•"/>
            </a:pPr>
            <a:r>
              <a:rPr lang="en-US" sz="1200">
                <a:solidFill>
                  <a:srgbClr val="1B404E"/>
                </a:solidFill>
                <a:latin typeface="Helvetica Neue"/>
                <a:ea typeface="Helvetica Neue"/>
                <a:cs typeface="Helvetica Neue"/>
                <a:sym typeface="Helvetica Neue"/>
              </a:rPr>
              <a:t>"He tratado con diferentes modelos de negocio que no se adaptan a lo que quiero”</a:t>
            </a:r>
            <a:endParaRPr sz="1200">
              <a:solidFill>
                <a:srgbClr val="1B404E"/>
              </a:solidFill>
              <a:latin typeface="Helvetica Neue"/>
              <a:ea typeface="Helvetica Neue"/>
              <a:cs typeface="Helvetica Neue"/>
              <a:sym typeface="Helvetica Neue"/>
            </a:endParaRPr>
          </a:p>
        </p:txBody>
      </p:sp>
      <p:sp>
        <p:nvSpPr>
          <p:cNvPr id="196" name="Google Shape;196;p17"/>
          <p:cNvSpPr txBox="1"/>
          <p:nvPr/>
        </p:nvSpPr>
        <p:spPr>
          <a:xfrm>
            <a:off x="3581400" y="3562350"/>
            <a:ext cx="5105400" cy="1217400"/>
          </a:xfrm>
          <a:prstGeom prst="rect">
            <a:avLst/>
          </a:prstGeom>
          <a:noFill/>
          <a:ln>
            <a:noFill/>
          </a:ln>
        </p:spPr>
        <p:txBody>
          <a:bodyPr anchorCtr="0" anchor="t" bIns="45700" lIns="91425" spcFirstLastPara="1" rIns="91425" wrap="square" tIns="45700">
            <a:noAutofit/>
          </a:bodyPr>
          <a:lstStyle/>
          <a:p>
            <a:pPr indent="-285750" lvl="0" marL="285750" rtl="0" algn="l">
              <a:lnSpc>
                <a:spcPct val="130000"/>
              </a:lnSpc>
              <a:spcBef>
                <a:spcPts val="0"/>
              </a:spcBef>
              <a:spcAft>
                <a:spcPts val="0"/>
              </a:spcAft>
              <a:buClr>
                <a:srgbClr val="1B404E"/>
              </a:buClr>
              <a:buSzPts val="1200"/>
              <a:buChar char="•"/>
            </a:pPr>
            <a:r>
              <a:rPr lang="en-US" sz="1200">
                <a:solidFill>
                  <a:srgbClr val="1B404E"/>
                </a:solidFill>
                <a:latin typeface="Helvetica Neue"/>
                <a:ea typeface="Helvetica Neue"/>
                <a:cs typeface="Helvetica Neue"/>
                <a:sym typeface="Helvetica Neue"/>
              </a:rPr>
              <a:t>Está muy lejos</a:t>
            </a:r>
            <a:endParaRPr>
              <a:solidFill>
                <a:schemeClr val="dk1"/>
              </a:solidFill>
            </a:endParaRPr>
          </a:p>
          <a:p>
            <a:pPr indent="-285750" lvl="0" marL="285750" rtl="0" algn="l">
              <a:lnSpc>
                <a:spcPct val="130000"/>
              </a:lnSpc>
              <a:spcBef>
                <a:spcPts val="0"/>
              </a:spcBef>
              <a:spcAft>
                <a:spcPts val="0"/>
              </a:spcAft>
              <a:buClr>
                <a:srgbClr val="1B404E"/>
              </a:buClr>
              <a:buSzPts val="1200"/>
              <a:buChar char="•"/>
            </a:pPr>
            <a:r>
              <a:rPr lang="en-US" sz="1200">
                <a:solidFill>
                  <a:srgbClr val="1B404E"/>
                </a:solidFill>
                <a:latin typeface="Helvetica Neue"/>
                <a:ea typeface="Helvetica Neue"/>
                <a:cs typeface="Helvetica Neue"/>
                <a:sym typeface="Helvetica Neue"/>
              </a:rPr>
              <a:t>Está muy caro y por contingencia prefiero reservar mi dinero</a:t>
            </a:r>
            <a:endParaRPr sz="1200">
              <a:solidFill>
                <a:srgbClr val="1B404E"/>
              </a:solidFill>
              <a:latin typeface="Helvetica Neue"/>
              <a:ea typeface="Helvetica Neue"/>
              <a:cs typeface="Helvetica Neue"/>
              <a:sym typeface="Helvetica Neue"/>
            </a:endParaRPr>
          </a:p>
        </p:txBody>
      </p:sp>
      <p:sp>
        <p:nvSpPr>
          <p:cNvPr id="197" name="Google Shape;197;p17"/>
          <p:cNvSpPr txBox="1"/>
          <p:nvPr/>
        </p:nvSpPr>
        <p:spPr>
          <a:xfrm>
            <a:off x="3657600" y="133350"/>
            <a:ext cx="1528762"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6600"/>
              </a:buClr>
              <a:buSzPts val="1800"/>
              <a:buFont typeface="Calibri"/>
              <a:buNone/>
            </a:pPr>
            <a:r>
              <a:rPr b="0" i="0" lang="en-US" sz="1800" u="none">
                <a:solidFill>
                  <a:srgbClr val="FF6600"/>
                </a:solidFill>
                <a:latin typeface="Calibri"/>
                <a:ea typeface="Calibri"/>
                <a:cs typeface="Calibri"/>
                <a:sym typeface="Calibri"/>
              </a:rPr>
              <a:t>[nombre aquí]</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1" name="Shape 201"/>
        <p:cNvGrpSpPr/>
        <p:nvPr/>
      </p:nvGrpSpPr>
      <p:grpSpPr>
        <a:xfrm>
          <a:off x="0" y="0"/>
          <a:ext cx="0" cy="0"/>
          <a:chOff x="0" y="0"/>
          <a:chExt cx="0" cy="0"/>
        </a:xfrm>
      </p:grpSpPr>
      <p:sp>
        <p:nvSpPr>
          <p:cNvPr id="202" name="Google Shape;202;p18"/>
          <p:cNvSpPr txBox="1"/>
          <p:nvPr/>
        </p:nvSpPr>
        <p:spPr>
          <a:xfrm>
            <a:off x="6934200" y="133350"/>
            <a:ext cx="1725612"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b="1" i="0" lang="en-US" sz="1800" u="none">
                <a:solidFill>
                  <a:schemeClr val="lt1"/>
                </a:solidFill>
                <a:latin typeface="Calibri"/>
                <a:ea typeface="Calibri"/>
                <a:cs typeface="Calibri"/>
                <a:sym typeface="Calibri"/>
              </a:rPr>
              <a:t>PARTE 4: CÓMO</a:t>
            </a:r>
            <a:endParaRPr/>
          </a:p>
        </p:txBody>
      </p:sp>
      <p:sp>
        <p:nvSpPr>
          <p:cNvPr id="203" name="Google Shape;203;p18"/>
          <p:cNvSpPr txBox="1"/>
          <p:nvPr/>
        </p:nvSpPr>
        <p:spPr>
          <a:xfrm>
            <a:off x="612775" y="133350"/>
            <a:ext cx="2435225" cy="307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1400"/>
              <a:buFont typeface="Calibri"/>
              <a:buNone/>
            </a:pPr>
            <a:r>
              <a:rPr b="0" i="0" lang="en-US" sz="1400" u="none">
                <a:solidFill>
                  <a:srgbClr val="17375E"/>
                </a:solidFill>
                <a:latin typeface="Calibri"/>
                <a:ea typeface="Calibri"/>
                <a:cs typeface="Calibri"/>
                <a:sym typeface="Calibri"/>
              </a:rPr>
              <a:t>NOMBRE DEL BUYER PERSONA</a:t>
            </a:r>
            <a:endParaRPr/>
          </a:p>
        </p:txBody>
      </p:sp>
      <p:sp>
        <p:nvSpPr>
          <p:cNvPr id="204" name="Google Shape;204;p18"/>
          <p:cNvSpPr txBox="1"/>
          <p:nvPr/>
        </p:nvSpPr>
        <p:spPr>
          <a:xfrm>
            <a:off x="3657600" y="133350"/>
            <a:ext cx="1528762"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6600"/>
              </a:buClr>
              <a:buSzPts val="1800"/>
              <a:buFont typeface="Calibri"/>
              <a:buNone/>
            </a:pPr>
            <a:r>
              <a:rPr b="0" i="0" lang="en-US" sz="1800" u="none">
                <a:solidFill>
                  <a:srgbClr val="FF6600"/>
                </a:solidFill>
                <a:latin typeface="Calibri"/>
                <a:ea typeface="Calibri"/>
                <a:cs typeface="Calibri"/>
                <a:sym typeface="Calibri"/>
              </a:rPr>
              <a:t>[nombre aquí]</a:t>
            </a:r>
            <a:endParaRPr/>
          </a:p>
        </p:txBody>
      </p:sp>
      <p:sp>
        <p:nvSpPr>
          <p:cNvPr id="205" name="Google Shape;205;p18"/>
          <p:cNvSpPr txBox="1"/>
          <p:nvPr/>
        </p:nvSpPr>
        <p:spPr>
          <a:xfrm>
            <a:off x="304800" y="971550"/>
            <a:ext cx="2849562"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MENSAJE DE MARKETING</a:t>
            </a:r>
            <a:endParaRPr/>
          </a:p>
        </p:txBody>
      </p:sp>
      <p:sp>
        <p:nvSpPr>
          <p:cNvPr id="206" name="Google Shape;206;p18"/>
          <p:cNvSpPr txBox="1"/>
          <p:nvPr/>
        </p:nvSpPr>
        <p:spPr>
          <a:xfrm>
            <a:off x="457200" y="1428750"/>
            <a:ext cx="2579687" cy="56356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Cómo describirías la solución de tu</a:t>
            </a:r>
            <a:r>
              <a:rPr lang="en-US"/>
              <a:t> </a:t>
            </a:r>
            <a:r>
              <a:rPr b="0" i="0" lang="en-US" sz="1200" u="none">
                <a:solidFill>
                  <a:srgbClr val="1B404E"/>
                </a:solidFill>
                <a:latin typeface="Helvetica Neue"/>
                <a:ea typeface="Helvetica Neue"/>
                <a:cs typeface="Helvetica Neue"/>
                <a:sym typeface="Helvetica Neue"/>
              </a:rPr>
              <a:t>empresa a este buyer persona.</a:t>
            </a:r>
            <a:endParaRPr/>
          </a:p>
        </p:txBody>
      </p:sp>
      <p:sp>
        <p:nvSpPr>
          <p:cNvPr id="207" name="Google Shape;207;p18"/>
          <p:cNvSpPr txBox="1"/>
          <p:nvPr/>
        </p:nvSpPr>
        <p:spPr>
          <a:xfrm>
            <a:off x="533400" y="2876550"/>
            <a:ext cx="2393950"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MENSAJE DE VENTAS</a:t>
            </a:r>
            <a:endParaRPr/>
          </a:p>
        </p:txBody>
      </p:sp>
      <p:sp>
        <p:nvSpPr>
          <p:cNvPr id="208" name="Google Shape;208;p18"/>
          <p:cNvSpPr txBox="1"/>
          <p:nvPr/>
        </p:nvSpPr>
        <p:spPr>
          <a:xfrm>
            <a:off x="685800" y="3333750"/>
            <a:ext cx="2160587" cy="56356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Cómo venderías las solución</a:t>
            </a:r>
            <a:endParaRPr/>
          </a:p>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 a tu buyer persona</a:t>
            </a:r>
            <a:endParaRPr/>
          </a:p>
        </p:txBody>
      </p:sp>
      <p:sp>
        <p:nvSpPr>
          <p:cNvPr id="209" name="Google Shape;209;p18"/>
          <p:cNvSpPr txBox="1"/>
          <p:nvPr/>
        </p:nvSpPr>
        <p:spPr>
          <a:xfrm>
            <a:off x="3581400" y="1123950"/>
            <a:ext cx="5105400" cy="8685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Helvetica Neue"/>
              <a:buChar char="•"/>
            </a:pPr>
            <a:r>
              <a:rPr lang="en-US" sz="1200">
                <a:solidFill>
                  <a:srgbClr val="1B404E"/>
                </a:solidFill>
                <a:latin typeface="Helvetica Neue"/>
                <a:ea typeface="Helvetica Neue"/>
                <a:cs typeface="Helvetica Neue"/>
                <a:sym typeface="Helvetica Neue"/>
              </a:rPr>
              <a:t>Desarrollo sustentable cerca de la Ciudad de México, donde se hacen grandes negocios.</a:t>
            </a:r>
            <a:endParaRPr sz="1200">
              <a:solidFill>
                <a:srgbClr val="1B404E"/>
              </a:solidFill>
              <a:latin typeface="Helvetica Neue"/>
              <a:ea typeface="Helvetica Neue"/>
              <a:cs typeface="Helvetica Neue"/>
              <a:sym typeface="Helvetica Neue"/>
            </a:endParaRPr>
          </a:p>
          <a:p>
            <a:pPr indent="-285750" lvl="0" marL="285750" marR="0" rtl="0" algn="l">
              <a:lnSpc>
                <a:spcPct val="130000"/>
              </a:lnSpc>
              <a:spcBef>
                <a:spcPts val="0"/>
              </a:spcBef>
              <a:spcAft>
                <a:spcPts val="0"/>
              </a:spcAft>
              <a:buClr>
                <a:srgbClr val="1B404E"/>
              </a:buClr>
              <a:buSzPts val="1200"/>
              <a:buFont typeface="Helvetica Neue"/>
              <a:buChar char="•"/>
            </a:pPr>
            <a:r>
              <a:rPr lang="en-US" sz="1200">
                <a:solidFill>
                  <a:srgbClr val="1B404E"/>
                </a:solidFill>
                <a:latin typeface="Helvetica Neue"/>
                <a:ea typeface="Helvetica Neue"/>
                <a:cs typeface="Helvetica Neue"/>
                <a:sym typeface="Helvetica Neue"/>
              </a:rPr>
              <a:t>El lugar donde tienes todo.</a:t>
            </a:r>
            <a:endParaRPr sz="1200">
              <a:solidFill>
                <a:srgbClr val="1B404E"/>
              </a:solidFill>
              <a:latin typeface="Helvetica Neue"/>
              <a:ea typeface="Helvetica Neue"/>
              <a:cs typeface="Helvetica Neue"/>
              <a:sym typeface="Helvetica Neue"/>
            </a:endParaRPr>
          </a:p>
        </p:txBody>
      </p:sp>
      <p:sp>
        <p:nvSpPr>
          <p:cNvPr id="210" name="Google Shape;210;p18"/>
          <p:cNvSpPr txBox="1"/>
          <p:nvPr/>
        </p:nvSpPr>
        <p:spPr>
          <a:xfrm>
            <a:off x="3581400" y="2619975"/>
            <a:ext cx="5105400" cy="2385600"/>
          </a:xfrm>
          <a:prstGeom prst="rect">
            <a:avLst/>
          </a:prstGeom>
          <a:noFill/>
          <a:ln>
            <a:noFill/>
          </a:ln>
        </p:spPr>
        <p:txBody>
          <a:bodyPr anchorCtr="0" anchor="t" bIns="45700" lIns="91425" spcFirstLastPara="1" rIns="91425" wrap="square" tIns="45700">
            <a:noAutofit/>
          </a:bodyPr>
          <a:lstStyle/>
          <a:p>
            <a:pPr indent="0" lvl="0" marL="0" rtl="0" algn="l">
              <a:lnSpc>
                <a:spcPct val="130000"/>
              </a:lnSpc>
              <a:spcBef>
                <a:spcPts val="0"/>
              </a:spcBef>
              <a:spcAft>
                <a:spcPts val="0"/>
              </a:spcAft>
              <a:buNone/>
            </a:pPr>
            <a:r>
              <a:t/>
            </a:r>
            <a:endParaRPr sz="1200">
              <a:solidFill>
                <a:srgbClr val="1B404E"/>
              </a:solidFill>
              <a:latin typeface="Helvetica Neue"/>
              <a:ea typeface="Helvetica Neue"/>
              <a:cs typeface="Helvetica Neue"/>
              <a:sym typeface="Helvetica Neue"/>
            </a:endParaRPr>
          </a:p>
          <a:p>
            <a:pPr indent="-285750" lvl="0" marL="285750" rtl="0" algn="l">
              <a:lnSpc>
                <a:spcPct val="130000"/>
              </a:lnSpc>
              <a:spcBef>
                <a:spcPts val="0"/>
              </a:spcBef>
              <a:spcAft>
                <a:spcPts val="0"/>
              </a:spcAft>
              <a:buClr>
                <a:srgbClr val="1B404E"/>
              </a:buClr>
              <a:buSzPts val="1200"/>
              <a:buFont typeface="Helvetica Neue"/>
              <a:buChar char="•"/>
            </a:pPr>
            <a:r>
              <a:rPr lang="en-US" sz="1200">
                <a:solidFill>
                  <a:srgbClr val="1B404E"/>
                </a:solidFill>
                <a:latin typeface="Helvetica Neue"/>
                <a:ea typeface="Helvetica Neue"/>
                <a:cs typeface="Helvetica Neue"/>
                <a:sym typeface="Helvetica Neue"/>
              </a:rPr>
              <a:t>No salgas de casa para hacer grandes negocios</a:t>
            </a:r>
            <a:endParaRPr sz="1200">
              <a:solidFill>
                <a:srgbClr val="1B404E"/>
              </a:solidFill>
              <a:latin typeface="Helvetica Neue"/>
              <a:ea typeface="Helvetica Neue"/>
              <a:cs typeface="Helvetica Neue"/>
              <a:sym typeface="Helvetica Neue"/>
            </a:endParaRPr>
          </a:p>
          <a:p>
            <a:pPr indent="-285750" lvl="0" marL="285750" rtl="0" algn="l">
              <a:lnSpc>
                <a:spcPct val="130000"/>
              </a:lnSpc>
              <a:spcBef>
                <a:spcPts val="0"/>
              </a:spcBef>
              <a:spcAft>
                <a:spcPts val="0"/>
              </a:spcAft>
              <a:buClr>
                <a:srgbClr val="1B404E"/>
              </a:buClr>
              <a:buSzPts val="1200"/>
              <a:buFont typeface="Helvetica Neue"/>
              <a:buChar char="•"/>
            </a:pPr>
            <a:r>
              <a:rPr lang="en-US" sz="1200">
                <a:solidFill>
                  <a:srgbClr val="1B404E"/>
                </a:solidFill>
                <a:latin typeface="Helvetica Neue"/>
                <a:ea typeface="Helvetica Neue"/>
                <a:cs typeface="Helvetica Neue"/>
                <a:sym typeface="Helvetica Neue"/>
              </a:rPr>
              <a:t>Somos un desarrollo sustentable que permite generar negocios desde la comodidad de tu casa</a:t>
            </a:r>
            <a:endParaRPr sz="1200">
              <a:solidFill>
                <a:srgbClr val="1B404E"/>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4" name="Shape 214"/>
        <p:cNvGrpSpPr/>
        <p:nvPr/>
      </p:nvGrpSpPr>
      <p:grpSpPr>
        <a:xfrm>
          <a:off x="0" y="0"/>
          <a:ext cx="0" cy="0"/>
          <a:chOff x="0" y="0"/>
          <a:chExt cx="0" cy="0"/>
        </a:xfrm>
      </p:grpSpPr>
      <p:sp>
        <p:nvSpPr>
          <p:cNvPr id="215" name="Google Shape;215;p19"/>
          <p:cNvSpPr txBox="1"/>
          <p:nvPr/>
        </p:nvSpPr>
        <p:spPr>
          <a:xfrm>
            <a:off x="612775" y="133350"/>
            <a:ext cx="2435225" cy="307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1400"/>
              <a:buFont typeface="Calibri"/>
              <a:buNone/>
            </a:pPr>
            <a:r>
              <a:rPr b="0" i="0" lang="en-US" sz="1400" u="none">
                <a:solidFill>
                  <a:srgbClr val="17375E"/>
                </a:solidFill>
                <a:latin typeface="Calibri"/>
                <a:ea typeface="Calibri"/>
                <a:cs typeface="Calibri"/>
                <a:sym typeface="Calibri"/>
              </a:rPr>
              <a:t>NOMBRE DEL BUYER PERSONA</a:t>
            </a:r>
            <a:endParaRPr/>
          </a:p>
        </p:txBody>
      </p:sp>
      <p:sp>
        <p:nvSpPr>
          <p:cNvPr id="216" name="Google Shape;216;p19"/>
          <p:cNvSpPr txBox="1"/>
          <p:nvPr/>
        </p:nvSpPr>
        <p:spPr>
          <a:xfrm>
            <a:off x="6934200" y="133350"/>
            <a:ext cx="1724025"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Calibri"/>
              <a:buNone/>
            </a:pPr>
            <a:r>
              <a:rPr b="1" i="0" lang="en-US" sz="1800" u="none">
                <a:solidFill>
                  <a:srgbClr val="FFFFFF"/>
                </a:solidFill>
                <a:latin typeface="Calibri"/>
                <a:ea typeface="Calibri"/>
                <a:cs typeface="Calibri"/>
                <a:sym typeface="Calibri"/>
              </a:rPr>
              <a:t>PARTE 1: QUIÉN</a:t>
            </a:r>
            <a:endParaRPr/>
          </a:p>
        </p:txBody>
      </p:sp>
      <p:sp>
        <p:nvSpPr>
          <p:cNvPr id="217" name="Google Shape;217;p19"/>
          <p:cNvSpPr txBox="1"/>
          <p:nvPr/>
        </p:nvSpPr>
        <p:spPr>
          <a:xfrm>
            <a:off x="763587" y="941387"/>
            <a:ext cx="1916112"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PERFIL GENERAL</a:t>
            </a:r>
            <a:endParaRPr/>
          </a:p>
        </p:txBody>
      </p:sp>
      <p:sp>
        <p:nvSpPr>
          <p:cNvPr id="218" name="Google Shape;218;p19"/>
          <p:cNvSpPr txBox="1"/>
          <p:nvPr/>
        </p:nvSpPr>
        <p:spPr>
          <a:xfrm>
            <a:off x="534987" y="1322387"/>
            <a:ext cx="2360612" cy="32385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Trabajo, historia laboral, familia </a:t>
            </a:r>
            <a:endParaRPr/>
          </a:p>
        </p:txBody>
      </p:sp>
      <p:sp>
        <p:nvSpPr>
          <p:cNvPr id="219" name="Google Shape;219;p19"/>
          <p:cNvSpPr txBox="1"/>
          <p:nvPr/>
        </p:nvSpPr>
        <p:spPr>
          <a:xfrm>
            <a:off x="839787" y="2008187"/>
            <a:ext cx="1774825" cy="7080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INFORMACIÓN </a:t>
            </a:r>
            <a:endParaRPr/>
          </a:p>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DEMOGRÁFICA</a:t>
            </a:r>
            <a:endParaRPr/>
          </a:p>
        </p:txBody>
      </p:sp>
      <p:sp>
        <p:nvSpPr>
          <p:cNvPr id="220" name="Google Shape;220;p19"/>
          <p:cNvSpPr txBox="1"/>
          <p:nvPr/>
        </p:nvSpPr>
        <p:spPr>
          <a:xfrm>
            <a:off x="687387" y="2770187"/>
            <a:ext cx="2228850" cy="32385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Edad, salario, ubicación, sexo</a:t>
            </a:r>
            <a:endParaRPr/>
          </a:p>
        </p:txBody>
      </p:sp>
      <p:sp>
        <p:nvSpPr>
          <p:cNvPr id="221" name="Google Shape;221;p19"/>
          <p:cNvSpPr txBox="1"/>
          <p:nvPr/>
        </p:nvSpPr>
        <p:spPr>
          <a:xfrm>
            <a:off x="611187" y="3684587"/>
            <a:ext cx="2065337"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IDENTIFICADORES</a:t>
            </a:r>
            <a:endParaRPr/>
          </a:p>
        </p:txBody>
      </p:sp>
      <p:sp>
        <p:nvSpPr>
          <p:cNvPr id="222" name="Google Shape;222;p19"/>
          <p:cNvSpPr txBox="1"/>
          <p:nvPr/>
        </p:nvSpPr>
        <p:spPr>
          <a:xfrm>
            <a:off x="839787" y="4141787"/>
            <a:ext cx="1792287" cy="56356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Trato, personalidad, </a:t>
            </a:r>
            <a:endParaRPr/>
          </a:p>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como prefiere comincar</a:t>
            </a:r>
            <a:endParaRPr/>
          </a:p>
        </p:txBody>
      </p:sp>
      <p:sp>
        <p:nvSpPr>
          <p:cNvPr id="223" name="Google Shape;223;p19"/>
          <p:cNvSpPr txBox="1"/>
          <p:nvPr/>
        </p:nvSpPr>
        <p:spPr>
          <a:xfrm>
            <a:off x="3581400" y="1069975"/>
            <a:ext cx="5105400" cy="32385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[escribe aquí]</a:t>
            </a:r>
            <a:endParaRPr/>
          </a:p>
        </p:txBody>
      </p:sp>
      <p:sp>
        <p:nvSpPr>
          <p:cNvPr id="224" name="Google Shape;224;p19"/>
          <p:cNvSpPr txBox="1"/>
          <p:nvPr/>
        </p:nvSpPr>
        <p:spPr>
          <a:xfrm>
            <a:off x="3581400" y="2465387"/>
            <a:ext cx="5105400" cy="322262"/>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[escribe aquí]</a:t>
            </a:r>
            <a:endParaRPr/>
          </a:p>
        </p:txBody>
      </p:sp>
      <p:sp>
        <p:nvSpPr>
          <p:cNvPr id="225" name="Google Shape;225;p19"/>
          <p:cNvSpPr txBox="1"/>
          <p:nvPr/>
        </p:nvSpPr>
        <p:spPr>
          <a:xfrm>
            <a:off x="3581400" y="3924300"/>
            <a:ext cx="5105400" cy="32385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[escribe aquí]</a:t>
            </a:r>
            <a:endParaRPr/>
          </a:p>
        </p:txBody>
      </p:sp>
      <p:sp>
        <p:nvSpPr>
          <p:cNvPr id="226" name="Google Shape;226;p19"/>
          <p:cNvSpPr txBox="1"/>
          <p:nvPr/>
        </p:nvSpPr>
        <p:spPr>
          <a:xfrm>
            <a:off x="3657600" y="133350"/>
            <a:ext cx="1528762"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6600"/>
              </a:buClr>
              <a:buSzPts val="1800"/>
              <a:buFont typeface="Calibri"/>
              <a:buNone/>
            </a:pPr>
            <a:r>
              <a:rPr b="0" i="0" lang="en-US" sz="1800" u="none">
                <a:solidFill>
                  <a:srgbClr val="FF6600"/>
                </a:solidFill>
                <a:latin typeface="Calibri"/>
                <a:ea typeface="Calibri"/>
                <a:cs typeface="Calibri"/>
                <a:sym typeface="Calibri"/>
              </a:rPr>
              <a:t>[nombre aquí]</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0" name="Shape 230"/>
        <p:cNvGrpSpPr/>
        <p:nvPr/>
      </p:nvGrpSpPr>
      <p:grpSpPr>
        <a:xfrm>
          <a:off x="0" y="0"/>
          <a:ext cx="0" cy="0"/>
          <a:chOff x="0" y="0"/>
          <a:chExt cx="0" cy="0"/>
        </a:xfrm>
      </p:grpSpPr>
      <p:sp>
        <p:nvSpPr>
          <p:cNvPr id="231" name="Google Shape;231;p20"/>
          <p:cNvSpPr txBox="1"/>
          <p:nvPr/>
        </p:nvSpPr>
        <p:spPr>
          <a:xfrm>
            <a:off x="6934200" y="133350"/>
            <a:ext cx="1517650"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Calibri"/>
              <a:buNone/>
            </a:pPr>
            <a:r>
              <a:rPr b="1" i="0" lang="en-US" sz="1800" u="none">
                <a:solidFill>
                  <a:srgbClr val="FFFFFF"/>
                </a:solidFill>
                <a:latin typeface="Calibri"/>
                <a:ea typeface="Calibri"/>
                <a:cs typeface="Calibri"/>
                <a:sym typeface="Calibri"/>
              </a:rPr>
              <a:t>PARTE 2: QUÉ</a:t>
            </a:r>
            <a:endParaRPr/>
          </a:p>
        </p:txBody>
      </p:sp>
      <p:sp>
        <p:nvSpPr>
          <p:cNvPr id="232" name="Google Shape;232;p20"/>
          <p:cNvSpPr txBox="1"/>
          <p:nvPr/>
        </p:nvSpPr>
        <p:spPr>
          <a:xfrm>
            <a:off x="612775" y="133350"/>
            <a:ext cx="2435225" cy="307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1400"/>
              <a:buFont typeface="Calibri"/>
              <a:buNone/>
            </a:pPr>
            <a:r>
              <a:rPr b="0" i="0" lang="en-US" sz="1400" u="none">
                <a:solidFill>
                  <a:srgbClr val="17375E"/>
                </a:solidFill>
                <a:latin typeface="Calibri"/>
                <a:ea typeface="Calibri"/>
                <a:cs typeface="Calibri"/>
                <a:sym typeface="Calibri"/>
              </a:rPr>
              <a:t>NOMBRE DEL BUYER PERSONA</a:t>
            </a:r>
            <a:endParaRPr/>
          </a:p>
        </p:txBody>
      </p:sp>
      <p:sp>
        <p:nvSpPr>
          <p:cNvPr id="233" name="Google Shape;233;p20"/>
          <p:cNvSpPr txBox="1"/>
          <p:nvPr/>
        </p:nvSpPr>
        <p:spPr>
          <a:xfrm>
            <a:off x="3657600" y="133350"/>
            <a:ext cx="2671762"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6600"/>
              </a:buClr>
              <a:buSzPts val="1800"/>
              <a:buFont typeface="Calibri"/>
              <a:buNone/>
            </a:pPr>
            <a:r>
              <a:rPr b="0" i="0" lang="en-US" sz="1800" u="none">
                <a:solidFill>
                  <a:srgbClr val="FF6600"/>
                </a:solidFill>
                <a:latin typeface="Calibri"/>
                <a:ea typeface="Calibri"/>
                <a:cs typeface="Calibri"/>
                <a:sym typeface="Calibri"/>
              </a:rPr>
              <a:t>Raquel Recursos Humanos</a:t>
            </a:r>
            <a:endParaRPr/>
          </a:p>
        </p:txBody>
      </p:sp>
      <p:sp>
        <p:nvSpPr>
          <p:cNvPr id="234" name="Google Shape;234;p20"/>
          <p:cNvSpPr txBox="1"/>
          <p:nvPr/>
        </p:nvSpPr>
        <p:spPr>
          <a:xfrm>
            <a:off x="1079500" y="1017587"/>
            <a:ext cx="1325562"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OBJETIVOS</a:t>
            </a:r>
            <a:endParaRPr/>
          </a:p>
        </p:txBody>
      </p:sp>
      <p:sp>
        <p:nvSpPr>
          <p:cNvPr id="235" name="Google Shape;235;p20"/>
          <p:cNvSpPr txBox="1"/>
          <p:nvPr/>
        </p:nvSpPr>
        <p:spPr>
          <a:xfrm>
            <a:off x="469900" y="1398587"/>
            <a:ext cx="2493962" cy="32385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Objetivos primarios y secundarios</a:t>
            </a:r>
            <a:endParaRPr/>
          </a:p>
        </p:txBody>
      </p:sp>
      <p:sp>
        <p:nvSpPr>
          <p:cNvPr id="236" name="Google Shape;236;p20"/>
          <p:cNvSpPr txBox="1"/>
          <p:nvPr/>
        </p:nvSpPr>
        <p:spPr>
          <a:xfrm>
            <a:off x="1231900" y="2312987"/>
            <a:ext cx="865187"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RETOS</a:t>
            </a:r>
            <a:endParaRPr/>
          </a:p>
        </p:txBody>
      </p:sp>
      <p:sp>
        <p:nvSpPr>
          <p:cNvPr id="237" name="Google Shape;237;p20"/>
          <p:cNvSpPr txBox="1"/>
          <p:nvPr/>
        </p:nvSpPr>
        <p:spPr>
          <a:xfrm>
            <a:off x="622300" y="2693987"/>
            <a:ext cx="2254250" cy="32385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Retos primarios y secundarios</a:t>
            </a:r>
            <a:endParaRPr/>
          </a:p>
        </p:txBody>
      </p:sp>
      <p:sp>
        <p:nvSpPr>
          <p:cNvPr id="238" name="Google Shape;238;p20"/>
          <p:cNvSpPr txBox="1"/>
          <p:nvPr/>
        </p:nvSpPr>
        <p:spPr>
          <a:xfrm>
            <a:off x="165100" y="3684587"/>
            <a:ext cx="2971800"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CÓMO PODEMOS AYUDAR</a:t>
            </a:r>
            <a:endParaRPr/>
          </a:p>
        </p:txBody>
      </p:sp>
      <p:sp>
        <p:nvSpPr>
          <p:cNvPr id="239" name="Google Shape;239;p20"/>
          <p:cNvSpPr txBox="1"/>
          <p:nvPr/>
        </p:nvSpPr>
        <p:spPr>
          <a:xfrm>
            <a:off x="88900" y="4065587"/>
            <a:ext cx="3187700" cy="56356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…para que obtenga los objetivos deseados.</a:t>
            </a:r>
            <a:endParaRPr/>
          </a:p>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…para que pueda superar los retos</a:t>
            </a:r>
            <a:endParaRPr/>
          </a:p>
        </p:txBody>
      </p:sp>
      <p:sp>
        <p:nvSpPr>
          <p:cNvPr id="240" name="Google Shape;240;p20"/>
          <p:cNvSpPr txBox="1"/>
          <p:nvPr/>
        </p:nvSpPr>
        <p:spPr>
          <a:xfrm>
            <a:off x="3581400" y="1069975"/>
            <a:ext cx="5105400" cy="32385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[escribe aquí]</a:t>
            </a:r>
            <a:endParaRPr/>
          </a:p>
        </p:txBody>
      </p:sp>
      <p:sp>
        <p:nvSpPr>
          <p:cNvPr id="241" name="Google Shape;241;p20"/>
          <p:cNvSpPr txBox="1"/>
          <p:nvPr/>
        </p:nvSpPr>
        <p:spPr>
          <a:xfrm>
            <a:off x="3581400" y="2465387"/>
            <a:ext cx="5105400" cy="322262"/>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[escribe aquí]</a:t>
            </a:r>
            <a:endParaRPr/>
          </a:p>
        </p:txBody>
      </p:sp>
      <p:sp>
        <p:nvSpPr>
          <p:cNvPr id="242" name="Google Shape;242;p20"/>
          <p:cNvSpPr txBox="1"/>
          <p:nvPr/>
        </p:nvSpPr>
        <p:spPr>
          <a:xfrm>
            <a:off x="3581400" y="3924300"/>
            <a:ext cx="5105400" cy="32385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[escribe aquí]</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6" name="Shape 246"/>
        <p:cNvGrpSpPr/>
        <p:nvPr/>
      </p:nvGrpSpPr>
      <p:grpSpPr>
        <a:xfrm>
          <a:off x="0" y="0"/>
          <a:ext cx="0" cy="0"/>
          <a:chOff x="0" y="0"/>
          <a:chExt cx="0" cy="0"/>
        </a:xfrm>
      </p:grpSpPr>
      <p:sp>
        <p:nvSpPr>
          <p:cNvPr id="247" name="Google Shape;247;p21"/>
          <p:cNvSpPr txBox="1"/>
          <p:nvPr/>
        </p:nvSpPr>
        <p:spPr>
          <a:xfrm>
            <a:off x="6781800" y="133350"/>
            <a:ext cx="1979612"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Calibri"/>
              <a:buNone/>
            </a:pPr>
            <a:r>
              <a:rPr b="1" i="0" lang="en-US" sz="1800" u="none">
                <a:solidFill>
                  <a:srgbClr val="FFFFFF"/>
                </a:solidFill>
                <a:latin typeface="Calibri"/>
                <a:ea typeface="Calibri"/>
                <a:cs typeface="Calibri"/>
                <a:sym typeface="Calibri"/>
              </a:rPr>
              <a:t>PARTE 3: POR QUÉ</a:t>
            </a:r>
            <a:endParaRPr/>
          </a:p>
        </p:txBody>
      </p:sp>
      <p:sp>
        <p:nvSpPr>
          <p:cNvPr id="248" name="Google Shape;248;p21"/>
          <p:cNvSpPr txBox="1"/>
          <p:nvPr/>
        </p:nvSpPr>
        <p:spPr>
          <a:xfrm>
            <a:off x="612775" y="133350"/>
            <a:ext cx="2435225" cy="307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1400"/>
              <a:buFont typeface="Calibri"/>
              <a:buNone/>
            </a:pPr>
            <a:r>
              <a:rPr b="0" i="0" lang="en-US" sz="1400" u="none">
                <a:solidFill>
                  <a:srgbClr val="17375E"/>
                </a:solidFill>
                <a:latin typeface="Calibri"/>
                <a:ea typeface="Calibri"/>
                <a:cs typeface="Calibri"/>
                <a:sym typeface="Calibri"/>
              </a:rPr>
              <a:t>NOMBRE DEL BUYER PERSONA</a:t>
            </a:r>
            <a:endParaRPr/>
          </a:p>
        </p:txBody>
      </p:sp>
      <p:sp>
        <p:nvSpPr>
          <p:cNvPr id="249" name="Google Shape;249;p21"/>
          <p:cNvSpPr txBox="1"/>
          <p:nvPr/>
        </p:nvSpPr>
        <p:spPr>
          <a:xfrm>
            <a:off x="3657600" y="133350"/>
            <a:ext cx="2579687"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6600"/>
              </a:buClr>
              <a:buSzPts val="1800"/>
              <a:buFont typeface="Calibri"/>
              <a:buNone/>
            </a:pPr>
            <a:r>
              <a:rPr b="0" i="0" lang="en-US" sz="1800" u="none">
                <a:solidFill>
                  <a:srgbClr val="FF6600"/>
                </a:solidFill>
                <a:latin typeface="Calibri"/>
                <a:ea typeface="Calibri"/>
                <a:cs typeface="Calibri"/>
                <a:sym typeface="Calibri"/>
              </a:rPr>
              <a:t>Raquel Recursos Humano</a:t>
            </a:r>
            <a:endParaRPr/>
          </a:p>
        </p:txBody>
      </p:sp>
      <p:sp>
        <p:nvSpPr>
          <p:cNvPr id="250" name="Google Shape;250;p21"/>
          <p:cNvSpPr txBox="1"/>
          <p:nvPr/>
        </p:nvSpPr>
        <p:spPr>
          <a:xfrm>
            <a:off x="762000" y="1123950"/>
            <a:ext cx="1766887"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COMENTARIOS</a:t>
            </a:r>
            <a:endParaRPr/>
          </a:p>
        </p:txBody>
      </p:sp>
      <p:sp>
        <p:nvSpPr>
          <p:cNvPr id="251" name="Google Shape;251;p21"/>
          <p:cNvSpPr txBox="1"/>
          <p:nvPr/>
        </p:nvSpPr>
        <p:spPr>
          <a:xfrm>
            <a:off x="304800" y="1504950"/>
            <a:ext cx="2801937" cy="56356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Ejemplos de comentarios reales sobre</a:t>
            </a:r>
            <a:endParaRPr/>
          </a:p>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sus retos y objetivos.</a:t>
            </a:r>
            <a:endParaRPr/>
          </a:p>
        </p:txBody>
      </p:sp>
      <p:sp>
        <p:nvSpPr>
          <p:cNvPr id="252" name="Google Shape;252;p21"/>
          <p:cNvSpPr txBox="1"/>
          <p:nvPr/>
        </p:nvSpPr>
        <p:spPr>
          <a:xfrm>
            <a:off x="533400" y="3333750"/>
            <a:ext cx="2152650"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QUEJAS COMUNES</a:t>
            </a:r>
            <a:endParaRPr/>
          </a:p>
        </p:txBody>
      </p:sp>
      <p:sp>
        <p:nvSpPr>
          <p:cNvPr id="253" name="Google Shape;253;p21"/>
          <p:cNvSpPr txBox="1"/>
          <p:nvPr/>
        </p:nvSpPr>
        <p:spPr>
          <a:xfrm>
            <a:off x="304800" y="3790950"/>
            <a:ext cx="2947987" cy="56356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Razones por qué no comprarían nuestro</a:t>
            </a:r>
            <a:endParaRPr/>
          </a:p>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producto o servicio.</a:t>
            </a:r>
            <a:endParaRPr/>
          </a:p>
        </p:txBody>
      </p:sp>
      <p:sp>
        <p:nvSpPr>
          <p:cNvPr id="254" name="Google Shape;254;p21"/>
          <p:cNvSpPr txBox="1"/>
          <p:nvPr/>
        </p:nvSpPr>
        <p:spPr>
          <a:xfrm>
            <a:off x="3581400" y="1123950"/>
            <a:ext cx="5105400" cy="32385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[escribe aquí]</a:t>
            </a:r>
            <a:endParaRPr/>
          </a:p>
        </p:txBody>
      </p:sp>
      <p:sp>
        <p:nvSpPr>
          <p:cNvPr id="255" name="Google Shape;255;p21"/>
          <p:cNvSpPr txBox="1"/>
          <p:nvPr/>
        </p:nvSpPr>
        <p:spPr>
          <a:xfrm>
            <a:off x="3581400" y="3562350"/>
            <a:ext cx="5105400" cy="32385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[escribe aquí]</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 name="Shape 22"/>
        <p:cNvGrpSpPr/>
        <p:nvPr/>
      </p:nvGrpSpPr>
      <p:grpSpPr>
        <a:xfrm>
          <a:off x="0" y="0"/>
          <a:ext cx="0" cy="0"/>
          <a:chOff x="0" y="0"/>
          <a:chExt cx="0" cy="0"/>
        </a:xfrm>
      </p:grpSpPr>
      <p:sp>
        <p:nvSpPr>
          <p:cNvPr id="23" name="Google Shape;23;p4"/>
          <p:cNvSpPr txBox="1"/>
          <p:nvPr/>
        </p:nvSpPr>
        <p:spPr>
          <a:xfrm>
            <a:off x="935037" y="819150"/>
            <a:ext cx="7277100" cy="36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B404E"/>
              </a:buClr>
              <a:buSzPts val="1800"/>
              <a:buFont typeface="Helvetica Neue"/>
              <a:buNone/>
            </a:pPr>
            <a:r>
              <a:rPr b="1" i="0" lang="en-US" sz="1800" u="none" cap="none" strike="noStrike">
                <a:solidFill>
                  <a:srgbClr val="1B404E"/>
                </a:solidFill>
                <a:latin typeface="Helvetica Neue"/>
                <a:ea typeface="Helvetica Neue"/>
                <a:cs typeface="Helvetica Neue"/>
                <a:sym typeface="Helvetica Neue"/>
              </a:rPr>
              <a:t>Índice</a:t>
            </a:r>
            <a:endParaRPr/>
          </a:p>
        </p:txBody>
      </p:sp>
      <p:sp>
        <p:nvSpPr>
          <p:cNvPr id="24" name="Google Shape;24;p4"/>
          <p:cNvSpPr txBox="1"/>
          <p:nvPr/>
        </p:nvSpPr>
        <p:spPr>
          <a:xfrm>
            <a:off x="1162050" y="1657350"/>
            <a:ext cx="6686550" cy="208597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1B404E"/>
              </a:buClr>
              <a:buSzPts val="1200"/>
              <a:buFont typeface="Helvetica Neue"/>
              <a:buNone/>
            </a:pPr>
            <a:r>
              <a:rPr b="0" i="0" lang="en-US" sz="1200" u="none" cap="none" strike="noStrike">
                <a:solidFill>
                  <a:srgbClr val="1B404E"/>
                </a:solidFill>
                <a:latin typeface="Helvetica Neue"/>
                <a:ea typeface="Helvetica Neue"/>
                <a:cs typeface="Helvetica Neue"/>
                <a:sym typeface="Helvetica Neue"/>
              </a:rPr>
              <a:t>¿Qué son Buyer Personas? ...…………………………………………………………….. Página 3</a:t>
            </a:r>
            <a:endParaRPr/>
          </a:p>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1B404E"/>
              </a:solidFill>
              <a:latin typeface="Helvetica Neue"/>
              <a:ea typeface="Helvetica Neue"/>
              <a:cs typeface="Helvetica Neue"/>
              <a:sym typeface="Helvetica Neue"/>
            </a:endParaRPr>
          </a:p>
          <a:p>
            <a:pPr indent="0" lvl="0" marL="0" marR="0" rtl="0" algn="l">
              <a:lnSpc>
                <a:spcPct val="120000"/>
              </a:lnSpc>
              <a:spcBef>
                <a:spcPts val="0"/>
              </a:spcBef>
              <a:spcAft>
                <a:spcPts val="0"/>
              </a:spcAft>
              <a:buClr>
                <a:srgbClr val="1B404E"/>
              </a:buClr>
              <a:buSzPts val="1200"/>
              <a:buFont typeface="Helvetica Neue"/>
              <a:buNone/>
            </a:pPr>
            <a:r>
              <a:rPr b="0" i="0" lang="en-US" sz="1200" u="none" cap="none" strike="noStrike">
                <a:solidFill>
                  <a:srgbClr val="1B404E"/>
                </a:solidFill>
                <a:latin typeface="Helvetica Neue"/>
                <a:ea typeface="Helvetica Neue"/>
                <a:cs typeface="Helvetica Neue"/>
                <a:sym typeface="Helvetica Neue"/>
              </a:rPr>
              <a:t>¿Qué son Buyer Personas negativas? ………………………………………................. Página 4</a:t>
            </a:r>
            <a:endParaRPr/>
          </a:p>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1B404E"/>
              </a:solidFill>
              <a:latin typeface="Helvetica Neue"/>
              <a:ea typeface="Helvetica Neue"/>
              <a:cs typeface="Helvetica Neue"/>
              <a:sym typeface="Helvetica Neue"/>
            </a:endParaRPr>
          </a:p>
          <a:p>
            <a:pPr indent="0" lvl="0" marL="0" marR="0" rtl="0" algn="l">
              <a:lnSpc>
                <a:spcPct val="120000"/>
              </a:lnSpc>
              <a:spcBef>
                <a:spcPts val="0"/>
              </a:spcBef>
              <a:spcAft>
                <a:spcPts val="0"/>
              </a:spcAft>
              <a:buClr>
                <a:srgbClr val="1B404E"/>
              </a:buClr>
              <a:buSzPts val="1200"/>
              <a:buFont typeface="Helvetica Neue"/>
              <a:buNone/>
            </a:pPr>
            <a:r>
              <a:rPr b="0" i="0" lang="en-US" sz="1200" u="none" cap="none" strike="noStrike">
                <a:solidFill>
                  <a:srgbClr val="1B404E"/>
                </a:solidFill>
                <a:latin typeface="Helvetica Neue"/>
                <a:ea typeface="Helvetica Neue"/>
                <a:cs typeface="Helvetica Neue"/>
                <a:sym typeface="Helvetica Neue"/>
              </a:rPr>
              <a:t>¿Cómo puedes usar Buyer Personas? ……………………………………………………Página 5</a:t>
            </a:r>
            <a:endParaRPr/>
          </a:p>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1B404E"/>
              </a:solidFill>
              <a:latin typeface="Helvetica Neue"/>
              <a:ea typeface="Helvetica Neue"/>
              <a:cs typeface="Helvetica Neue"/>
              <a:sym typeface="Helvetica Neue"/>
            </a:endParaRPr>
          </a:p>
          <a:p>
            <a:pPr indent="0" lvl="0" marL="0" marR="0" rtl="0" algn="l">
              <a:lnSpc>
                <a:spcPct val="120000"/>
              </a:lnSpc>
              <a:spcBef>
                <a:spcPts val="0"/>
              </a:spcBef>
              <a:spcAft>
                <a:spcPts val="0"/>
              </a:spcAft>
              <a:buClr>
                <a:srgbClr val="1B404E"/>
              </a:buClr>
              <a:buSzPts val="1200"/>
              <a:buFont typeface="Helvetica Neue"/>
              <a:buNone/>
            </a:pPr>
            <a:r>
              <a:rPr b="0" i="0" lang="en-US" sz="1200" u="none" cap="none" strike="noStrike">
                <a:solidFill>
                  <a:srgbClr val="1B404E"/>
                </a:solidFill>
                <a:latin typeface="Helvetica Neue"/>
                <a:ea typeface="Helvetica Neue"/>
                <a:cs typeface="Helvetica Neue"/>
                <a:sym typeface="Helvetica Neue"/>
              </a:rPr>
              <a:t>¿Cómo creas Buyer Personas? …………...………………………..……………......…....Página 7</a:t>
            </a:r>
            <a:endParaRPr/>
          </a:p>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1B404E"/>
              </a:solidFill>
              <a:latin typeface="Helvetica Neue"/>
              <a:ea typeface="Helvetica Neue"/>
              <a:cs typeface="Helvetica Neue"/>
              <a:sym typeface="Helvetica Neue"/>
            </a:endParaRPr>
          </a:p>
          <a:p>
            <a:pPr indent="0" lvl="0" marL="0" marR="0" rtl="0" algn="l">
              <a:lnSpc>
                <a:spcPct val="120000"/>
              </a:lnSpc>
              <a:spcBef>
                <a:spcPts val="0"/>
              </a:spcBef>
              <a:spcAft>
                <a:spcPts val="0"/>
              </a:spcAft>
              <a:buClr>
                <a:srgbClr val="1B404E"/>
              </a:buClr>
              <a:buSzPts val="1200"/>
              <a:buFont typeface="Helvetica Neue"/>
              <a:buNone/>
            </a:pPr>
            <a:r>
              <a:rPr b="0" i="0" lang="en-US" sz="1200" u="none" cap="none" strike="noStrike">
                <a:solidFill>
                  <a:srgbClr val="1B404E"/>
                </a:solidFill>
                <a:latin typeface="Helvetica Neue"/>
                <a:ea typeface="Helvetica Neue"/>
                <a:cs typeface="Helvetica Neue"/>
                <a:sym typeface="Helvetica Neue"/>
              </a:rPr>
              <a:t>Plantillas  …………………………………………………………………………………….. Página 14</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9" name="Shape 259"/>
        <p:cNvGrpSpPr/>
        <p:nvPr/>
      </p:nvGrpSpPr>
      <p:grpSpPr>
        <a:xfrm>
          <a:off x="0" y="0"/>
          <a:ext cx="0" cy="0"/>
          <a:chOff x="0" y="0"/>
          <a:chExt cx="0" cy="0"/>
        </a:xfrm>
      </p:grpSpPr>
      <p:sp>
        <p:nvSpPr>
          <p:cNvPr id="260" name="Google Shape;260;p22"/>
          <p:cNvSpPr txBox="1"/>
          <p:nvPr/>
        </p:nvSpPr>
        <p:spPr>
          <a:xfrm>
            <a:off x="6934200" y="133350"/>
            <a:ext cx="1725612"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Calibri"/>
              <a:buNone/>
            </a:pPr>
            <a:r>
              <a:rPr b="1" i="0" lang="en-US" sz="1800" u="none">
                <a:solidFill>
                  <a:srgbClr val="FFFFFF"/>
                </a:solidFill>
                <a:latin typeface="Calibri"/>
                <a:ea typeface="Calibri"/>
                <a:cs typeface="Calibri"/>
                <a:sym typeface="Calibri"/>
              </a:rPr>
              <a:t>PARTE 4: CÓMO</a:t>
            </a:r>
            <a:endParaRPr/>
          </a:p>
        </p:txBody>
      </p:sp>
      <p:sp>
        <p:nvSpPr>
          <p:cNvPr id="261" name="Google Shape;261;p22"/>
          <p:cNvSpPr txBox="1"/>
          <p:nvPr/>
        </p:nvSpPr>
        <p:spPr>
          <a:xfrm>
            <a:off x="612775" y="133350"/>
            <a:ext cx="2435225" cy="307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1400"/>
              <a:buFont typeface="Calibri"/>
              <a:buNone/>
            </a:pPr>
            <a:r>
              <a:rPr b="0" i="0" lang="en-US" sz="1400" u="none">
                <a:solidFill>
                  <a:srgbClr val="17375E"/>
                </a:solidFill>
                <a:latin typeface="Calibri"/>
                <a:ea typeface="Calibri"/>
                <a:cs typeface="Calibri"/>
                <a:sym typeface="Calibri"/>
              </a:rPr>
              <a:t>NOMBRE DEL BUYER PERSONA</a:t>
            </a:r>
            <a:endParaRPr/>
          </a:p>
        </p:txBody>
      </p:sp>
      <p:sp>
        <p:nvSpPr>
          <p:cNvPr id="262" name="Google Shape;262;p22"/>
          <p:cNvSpPr txBox="1"/>
          <p:nvPr/>
        </p:nvSpPr>
        <p:spPr>
          <a:xfrm>
            <a:off x="3657600" y="133350"/>
            <a:ext cx="1528762"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6600"/>
              </a:buClr>
              <a:buSzPts val="1800"/>
              <a:buFont typeface="Calibri"/>
              <a:buNone/>
            </a:pPr>
            <a:r>
              <a:rPr b="0" i="0" lang="en-US" sz="1800" u="none">
                <a:solidFill>
                  <a:srgbClr val="FF6600"/>
                </a:solidFill>
                <a:latin typeface="Calibri"/>
                <a:ea typeface="Calibri"/>
                <a:cs typeface="Calibri"/>
                <a:sym typeface="Calibri"/>
              </a:rPr>
              <a:t>[nombre aquí]</a:t>
            </a:r>
            <a:endParaRPr/>
          </a:p>
        </p:txBody>
      </p:sp>
      <p:sp>
        <p:nvSpPr>
          <p:cNvPr id="263" name="Google Shape;263;p22"/>
          <p:cNvSpPr txBox="1"/>
          <p:nvPr/>
        </p:nvSpPr>
        <p:spPr>
          <a:xfrm>
            <a:off x="304800" y="971550"/>
            <a:ext cx="2849562"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MENSAJE DE MARKETING</a:t>
            </a:r>
            <a:endParaRPr/>
          </a:p>
        </p:txBody>
      </p:sp>
      <p:sp>
        <p:nvSpPr>
          <p:cNvPr id="264" name="Google Shape;264;p22"/>
          <p:cNvSpPr txBox="1"/>
          <p:nvPr/>
        </p:nvSpPr>
        <p:spPr>
          <a:xfrm>
            <a:off x="457200" y="1428750"/>
            <a:ext cx="2579687" cy="56356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Cómo describirías la solución de tu</a:t>
            </a:r>
            <a:endParaRPr/>
          </a:p>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empresa a este buyer persona.</a:t>
            </a:r>
            <a:endParaRPr/>
          </a:p>
        </p:txBody>
      </p:sp>
      <p:sp>
        <p:nvSpPr>
          <p:cNvPr id="265" name="Google Shape;265;p22"/>
          <p:cNvSpPr txBox="1"/>
          <p:nvPr/>
        </p:nvSpPr>
        <p:spPr>
          <a:xfrm>
            <a:off x="533400" y="2876550"/>
            <a:ext cx="2393950"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MENSAJE DE VENTAS</a:t>
            </a:r>
            <a:endParaRPr/>
          </a:p>
        </p:txBody>
      </p:sp>
      <p:sp>
        <p:nvSpPr>
          <p:cNvPr id="266" name="Google Shape;266;p22"/>
          <p:cNvSpPr txBox="1"/>
          <p:nvPr/>
        </p:nvSpPr>
        <p:spPr>
          <a:xfrm>
            <a:off x="685800" y="3333750"/>
            <a:ext cx="2160587" cy="56356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Cómo venderías las solución</a:t>
            </a:r>
            <a:endParaRPr/>
          </a:p>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 a tu buyer persona</a:t>
            </a:r>
            <a:endParaRPr/>
          </a:p>
        </p:txBody>
      </p:sp>
      <p:sp>
        <p:nvSpPr>
          <p:cNvPr id="267" name="Google Shape;267;p22"/>
          <p:cNvSpPr txBox="1"/>
          <p:nvPr/>
        </p:nvSpPr>
        <p:spPr>
          <a:xfrm>
            <a:off x="3581400" y="1123950"/>
            <a:ext cx="5105400" cy="32385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[escribe aquí]</a:t>
            </a:r>
            <a:endParaRPr/>
          </a:p>
        </p:txBody>
      </p:sp>
      <p:sp>
        <p:nvSpPr>
          <p:cNvPr id="268" name="Google Shape;268;p22"/>
          <p:cNvSpPr txBox="1"/>
          <p:nvPr/>
        </p:nvSpPr>
        <p:spPr>
          <a:xfrm>
            <a:off x="3581400" y="3562350"/>
            <a:ext cx="5105400" cy="32385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[escribe aquí]</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2" name="Shape 272"/>
        <p:cNvGrpSpPr/>
        <p:nvPr/>
      </p:nvGrpSpPr>
      <p:grpSpPr>
        <a:xfrm>
          <a:off x="0" y="0"/>
          <a:ext cx="0" cy="0"/>
          <a:chOff x="0" y="0"/>
          <a:chExt cx="0" cy="0"/>
        </a:xfrm>
      </p:grpSpPr>
      <p:sp>
        <p:nvSpPr>
          <p:cNvPr id="273" name="Google Shape;273;p23"/>
          <p:cNvSpPr txBox="1"/>
          <p:nvPr/>
        </p:nvSpPr>
        <p:spPr>
          <a:xfrm>
            <a:off x="612775" y="133350"/>
            <a:ext cx="2435225" cy="307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1400"/>
              <a:buFont typeface="Calibri"/>
              <a:buNone/>
            </a:pPr>
            <a:r>
              <a:rPr b="0" i="0" lang="en-US" sz="1400" u="none">
                <a:solidFill>
                  <a:srgbClr val="17375E"/>
                </a:solidFill>
                <a:latin typeface="Calibri"/>
                <a:ea typeface="Calibri"/>
                <a:cs typeface="Calibri"/>
                <a:sym typeface="Calibri"/>
              </a:rPr>
              <a:t>NOMBRE DEL BUYER PERSONA</a:t>
            </a:r>
            <a:endParaRPr/>
          </a:p>
        </p:txBody>
      </p:sp>
      <p:sp>
        <p:nvSpPr>
          <p:cNvPr id="274" name="Google Shape;274;p23"/>
          <p:cNvSpPr txBox="1"/>
          <p:nvPr/>
        </p:nvSpPr>
        <p:spPr>
          <a:xfrm>
            <a:off x="6934200" y="133350"/>
            <a:ext cx="1724025"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Calibri"/>
              <a:buNone/>
            </a:pPr>
            <a:r>
              <a:rPr b="1" i="0" lang="en-US" sz="1800" u="none">
                <a:solidFill>
                  <a:srgbClr val="FFFFFF"/>
                </a:solidFill>
                <a:latin typeface="Calibri"/>
                <a:ea typeface="Calibri"/>
                <a:cs typeface="Calibri"/>
                <a:sym typeface="Calibri"/>
              </a:rPr>
              <a:t>PARTE 1: QUIÉN</a:t>
            </a:r>
            <a:endParaRPr/>
          </a:p>
        </p:txBody>
      </p:sp>
      <p:sp>
        <p:nvSpPr>
          <p:cNvPr id="275" name="Google Shape;275;p23"/>
          <p:cNvSpPr txBox="1"/>
          <p:nvPr/>
        </p:nvSpPr>
        <p:spPr>
          <a:xfrm>
            <a:off x="763587" y="941387"/>
            <a:ext cx="1916112"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PERFIL GENERAL</a:t>
            </a:r>
            <a:endParaRPr/>
          </a:p>
        </p:txBody>
      </p:sp>
      <p:sp>
        <p:nvSpPr>
          <p:cNvPr id="276" name="Google Shape;276;p23"/>
          <p:cNvSpPr txBox="1"/>
          <p:nvPr/>
        </p:nvSpPr>
        <p:spPr>
          <a:xfrm>
            <a:off x="534987" y="1322387"/>
            <a:ext cx="2360612" cy="32385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Trabajo, historia laboral, familia </a:t>
            </a:r>
            <a:endParaRPr/>
          </a:p>
        </p:txBody>
      </p:sp>
      <p:sp>
        <p:nvSpPr>
          <p:cNvPr id="277" name="Google Shape;277;p23"/>
          <p:cNvSpPr txBox="1"/>
          <p:nvPr/>
        </p:nvSpPr>
        <p:spPr>
          <a:xfrm>
            <a:off x="839787" y="2008187"/>
            <a:ext cx="1774825" cy="7080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INFORMACIÓN </a:t>
            </a:r>
            <a:endParaRPr/>
          </a:p>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DEMOGRÁFICA</a:t>
            </a:r>
            <a:endParaRPr/>
          </a:p>
        </p:txBody>
      </p:sp>
      <p:sp>
        <p:nvSpPr>
          <p:cNvPr id="278" name="Google Shape;278;p23"/>
          <p:cNvSpPr txBox="1"/>
          <p:nvPr/>
        </p:nvSpPr>
        <p:spPr>
          <a:xfrm>
            <a:off x="687387" y="2770187"/>
            <a:ext cx="2187575" cy="32385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Edad, salario,ubicación, sexo</a:t>
            </a:r>
            <a:endParaRPr/>
          </a:p>
        </p:txBody>
      </p:sp>
      <p:sp>
        <p:nvSpPr>
          <p:cNvPr id="279" name="Google Shape;279;p23"/>
          <p:cNvSpPr txBox="1"/>
          <p:nvPr/>
        </p:nvSpPr>
        <p:spPr>
          <a:xfrm>
            <a:off x="611187" y="3684587"/>
            <a:ext cx="2065337"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IDENTIFICADORES</a:t>
            </a:r>
            <a:endParaRPr/>
          </a:p>
        </p:txBody>
      </p:sp>
      <p:sp>
        <p:nvSpPr>
          <p:cNvPr id="280" name="Google Shape;280;p23"/>
          <p:cNvSpPr txBox="1"/>
          <p:nvPr/>
        </p:nvSpPr>
        <p:spPr>
          <a:xfrm>
            <a:off x="839787" y="4141787"/>
            <a:ext cx="1792287" cy="56356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Trato, personalidad, </a:t>
            </a:r>
            <a:endParaRPr/>
          </a:p>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como prefiere comincar</a:t>
            </a:r>
            <a:endParaRPr/>
          </a:p>
        </p:txBody>
      </p:sp>
      <p:sp>
        <p:nvSpPr>
          <p:cNvPr id="281" name="Google Shape;281;p23"/>
          <p:cNvSpPr txBox="1"/>
          <p:nvPr/>
        </p:nvSpPr>
        <p:spPr>
          <a:xfrm>
            <a:off x="3581400" y="1069975"/>
            <a:ext cx="5105400" cy="32385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[escribe aquí]</a:t>
            </a:r>
            <a:endParaRPr/>
          </a:p>
        </p:txBody>
      </p:sp>
      <p:sp>
        <p:nvSpPr>
          <p:cNvPr id="282" name="Google Shape;282;p23"/>
          <p:cNvSpPr txBox="1"/>
          <p:nvPr/>
        </p:nvSpPr>
        <p:spPr>
          <a:xfrm>
            <a:off x="3581400" y="2465387"/>
            <a:ext cx="5105400" cy="322262"/>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[escribe aquí]</a:t>
            </a:r>
            <a:endParaRPr/>
          </a:p>
        </p:txBody>
      </p:sp>
      <p:sp>
        <p:nvSpPr>
          <p:cNvPr id="283" name="Google Shape;283;p23"/>
          <p:cNvSpPr txBox="1"/>
          <p:nvPr/>
        </p:nvSpPr>
        <p:spPr>
          <a:xfrm>
            <a:off x="3581400" y="3924300"/>
            <a:ext cx="5105400" cy="32385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[escribe aquí]</a:t>
            </a:r>
            <a:endParaRPr/>
          </a:p>
        </p:txBody>
      </p:sp>
      <p:sp>
        <p:nvSpPr>
          <p:cNvPr id="284" name="Google Shape;284;p23"/>
          <p:cNvSpPr txBox="1"/>
          <p:nvPr/>
        </p:nvSpPr>
        <p:spPr>
          <a:xfrm>
            <a:off x="3657600" y="133350"/>
            <a:ext cx="1528762"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6600"/>
              </a:buClr>
              <a:buSzPts val="1800"/>
              <a:buFont typeface="Calibri"/>
              <a:buNone/>
            </a:pPr>
            <a:r>
              <a:rPr b="0" i="0" lang="en-US" sz="1800" u="none">
                <a:solidFill>
                  <a:srgbClr val="FF6600"/>
                </a:solidFill>
                <a:latin typeface="Calibri"/>
                <a:ea typeface="Calibri"/>
                <a:cs typeface="Calibri"/>
                <a:sym typeface="Calibri"/>
              </a:rPr>
              <a:t>[nombre aquí]</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8" name="Shape 288"/>
        <p:cNvGrpSpPr/>
        <p:nvPr/>
      </p:nvGrpSpPr>
      <p:grpSpPr>
        <a:xfrm>
          <a:off x="0" y="0"/>
          <a:ext cx="0" cy="0"/>
          <a:chOff x="0" y="0"/>
          <a:chExt cx="0" cy="0"/>
        </a:xfrm>
      </p:grpSpPr>
      <p:sp>
        <p:nvSpPr>
          <p:cNvPr id="289" name="Google Shape;289;p24"/>
          <p:cNvSpPr txBox="1"/>
          <p:nvPr/>
        </p:nvSpPr>
        <p:spPr>
          <a:xfrm>
            <a:off x="6934200" y="133350"/>
            <a:ext cx="1517650"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Calibri"/>
              <a:buNone/>
            </a:pPr>
            <a:r>
              <a:rPr b="1" i="0" lang="en-US" sz="1800" u="none">
                <a:solidFill>
                  <a:srgbClr val="FFFFFF"/>
                </a:solidFill>
                <a:latin typeface="Calibri"/>
                <a:ea typeface="Calibri"/>
                <a:cs typeface="Calibri"/>
                <a:sym typeface="Calibri"/>
              </a:rPr>
              <a:t>PARTE 2: QUÉ</a:t>
            </a:r>
            <a:endParaRPr/>
          </a:p>
        </p:txBody>
      </p:sp>
      <p:sp>
        <p:nvSpPr>
          <p:cNvPr id="290" name="Google Shape;290;p24"/>
          <p:cNvSpPr txBox="1"/>
          <p:nvPr/>
        </p:nvSpPr>
        <p:spPr>
          <a:xfrm>
            <a:off x="612775" y="133350"/>
            <a:ext cx="2435225" cy="307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1400"/>
              <a:buFont typeface="Calibri"/>
              <a:buNone/>
            </a:pPr>
            <a:r>
              <a:rPr b="0" i="0" lang="en-US" sz="1400" u="none">
                <a:solidFill>
                  <a:srgbClr val="17375E"/>
                </a:solidFill>
                <a:latin typeface="Calibri"/>
                <a:ea typeface="Calibri"/>
                <a:cs typeface="Calibri"/>
                <a:sym typeface="Calibri"/>
              </a:rPr>
              <a:t>NOMBRE DEL BUYER PERSONA</a:t>
            </a:r>
            <a:endParaRPr/>
          </a:p>
        </p:txBody>
      </p:sp>
      <p:sp>
        <p:nvSpPr>
          <p:cNvPr id="291" name="Google Shape;291;p24"/>
          <p:cNvSpPr txBox="1"/>
          <p:nvPr/>
        </p:nvSpPr>
        <p:spPr>
          <a:xfrm>
            <a:off x="1079500" y="1017587"/>
            <a:ext cx="1325562"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OBJETIVOS</a:t>
            </a:r>
            <a:endParaRPr/>
          </a:p>
        </p:txBody>
      </p:sp>
      <p:sp>
        <p:nvSpPr>
          <p:cNvPr id="292" name="Google Shape;292;p24"/>
          <p:cNvSpPr txBox="1"/>
          <p:nvPr/>
        </p:nvSpPr>
        <p:spPr>
          <a:xfrm>
            <a:off x="469900" y="1398587"/>
            <a:ext cx="2493962" cy="32385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Objetivos primarios y secundarios</a:t>
            </a:r>
            <a:endParaRPr/>
          </a:p>
        </p:txBody>
      </p:sp>
      <p:sp>
        <p:nvSpPr>
          <p:cNvPr id="293" name="Google Shape;293;p24"/>
          <p:cNvSpPr txBox="1"/>
          <p:nvPr/>
        </p:nvSpPr>
        <p:spPr>
          <a:xfrm>
            <a:off x="1231900" y="2312987"/>
            <a:ext cx="865187"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RETOS</a:t>
            </a:r>
            <a:endParaRPr/>
          </a:p>
        </p:txBody>
      </p:sp>
      <p:sp>
        <p:nvSpPr>
          <p:cNvPr id="294" name="Google Shape;294;p24"/>
          <p:cNvSpPr txBox="1"/>
          <p:nvPr/>
        </p:nvSpPr>
        <p:spPr>
          <a:xfrm>
            <a:off x="622300" y="2693987"/>
            <a:ext cx="2254250" cy="32385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Retos primarios y secundarios</a:t>
            </a:r>
            <a:endParaRPr/>
          </a:p>
        </p:txBody>
      </p:sp>
      <p:sp>
        <p:nvSpPr>
          <p:cNvPr id="295" name="Google Shape;295;p24"/>
          <p:cNvSpPr txBox="1"/>
          <p:nvPr/>
        </p:nvSpPr>
        <p:spPr>
          <a:xfrm>
            <a:off x="165100" y="3684587"/>
            <a:ext cx="2971800"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CÓMO PODEMOS AYUDAR</a:t>
            </a:r>
            <a:endParaRPr/>
          </a:p>
        </p:txBody>
      </p:sp>
      <p:sp>
        <p:nvSpPr>
          <p:cNvPr id="296" name="Google Shape;296;p24"/>
          <p:cNvSpPr txBox="1"/>
          <p:nvPr/>
        </p:nvSpPr>
        <p:spPr>
          <a:xfrm>
            <a:off x="88900" y="4065587"/>
            <a:ext cx="3187700" cy="56356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…para que obtenga los objetivos deseados.</a:t>
            </a:r>
            <a:endParaRPr/>
          </a:p>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…para que pueda superar los retos</a:t>
            </a:r>
            <a:endParaRPr/>
          </a:p>
        </p:txBody>
      </p:sp>
      <p:sp>
        <p:nvSpPr>
          <p:cNvPr id="297" name="Google Shape;297;p24"/>
          <p:cNvSpPr txBox="1"/>
          <p:nvPr/>
        </p:nvSpPr>
        <p:spPr>
          <a:xfrm>
            <a:off x="3581400" y="1069975"/>
            <a:ext cx="5105400" cy="32385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[escribe aquí]</a:t>
            </a:r>
            <a:endParaRPr/>
          </a:p>
        </p:txBody>
      </p:sp>
      <p:sp>
        <p:nvSpPr>
          <p:cNvPr id="298" name="Google Shape;298;p24"/>
          <p:cNvSpPr txBox="1"/>
          <p:nvPr/>
        </p:nvSpPr>
        <p:spPr>
          <a:xfrm>
            <a:off x="3581400" y="2465387"/>
            <a:ext cx="5105400" cy="322262"/>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[escribe aquí]</a:t>
            </a:r>
            <a:endParaRPr/>
          </a:p>
        </p:txBody>
      </p:sp>
      <p:sp>
        <p:nvSpPr>
          <p:cNvPr id="299" name="Google Shape;299;p24"/>
          <p:cNvSpPr txBox="1"/>
          <p:nvPr/>
        </p:nvSpPr>
        <p:spPr>
          <a:xfrm>
            <a:off x="3581400" y="3924300"/>
            <a:ext cx="5105400" cy="32385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[escribe aquí]</a:t>
            </a:r>
            <a:endParaRPr/>
          </a:p>
        </p:txBody>
      </p:sp>
      <p:sp>
        <p:nvSpPr>
          <p:cNvPr id="300" name="Google Shape;300;p24"/>
          <p:cNvSpPr txBox="1"/>
          <p:nvPr/>
        </p:nvSpPr>
        <p:spPr>
          <a:xfrm>
            <a:off x="3657600" y="133350"/>
            <a:ext cx="1528762"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6600"/>
              </a:buClr>
              <a:buSzPts val="1800"/>
              <a:buFont typeface="Calibri"/>
              <a:buNone/>
            </a:pPr>
            <a:r>
              <a:rPr b="0" i="0" lang="en-US" sz="1800" u="none">
                <a:solidFill>
                  <a:srgbClr val="FF6600"/>
                </a:solidFill>
                <a:latin typeface="Calibri"/>
                <a:ea typeface="Calibri"/>
                <a:cs typeface="Calibri"/>
                <a:sym typeface="Calibri"/>
              </a:rPr>
              <a:t>[nombre aquí]</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4" name="Shape 304"/>
        <p:cNvGrpSpPr/>
        <p:nvPr/>
      </p:nvGrpSpPr>
      <p:grpSpPr>
        <a:xfrm>
          <a:off x="0" y="0"/>
          <a:ext cx="0" cy="0"/>
          <a:chOff x="0" y="0"/>
          <a:chExt cx="0" cy="0"/>
        </a:xfrm>
      </p:grpSpPr>
      <p:sp>
        <p:nvSpPr>
          <p:cNvPr id="305" name="Google Shape;305;p25"/>
          <p:cNvSpPr txBox="1"/>
          <p:nvPr/>
        </p:nvSpPr>
        <p:spPr>
          <a:xfrm>
            <a:off x="6781800" y="133350"/>
            <a:ext cx="1979612"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Calibri"/>
              <a:buNone/>
            </a:pPr>
            <a:r>
              <a:rPr b="1" i="0" lang="en-US" sz="1800" u="none">
                <a:solidFill>
                  <a:srgbClr val="FFFFFF"/>
                </a:solidFill>
                <a:latin typeface="Calibri"/>
                <a:ea typeface="Calibri"/>
                <a:cs typeface="Calibri"/>
                <a:sym typeface="Calibri"/>
              </a:rPr>
              <a:t>PARTE 3: POR QUÉ</a:t>
            </a:r>
            <a:endParaRPr/>
          </a:p>
        </p:txBody>
      </p:sp>
      <p:sp>
        <p:nvSpPr>
          <p:cNvPr id="306" name="Google Shape;306;p25"/>
          <p:cNvSpPr txBox="1"/>
          <p:nvPr/>
        </p:nvSpPr>
        <p:spPr>
          <a:xfrm>
            <a:off x="612775" y="133350"/>
            <a:ext cx="2435225" cy="307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1400"/>
              <a:buFont typeface="Calibri"/>
              <a:buNone/>
            </a:pPr>
            <a:r>
              <a:rPr b="0" i="0" lang="en-US" sz="1400" u="none">
                <a:solidFill>
                  <a:srgbClr val="17375E"/>
                </a:solidFill>
                <a:latin typeface="Calibri"/>
                <a:ea typeface="Calibri"/>
                <a:cs typeface="Calibri"/>
                <a:sym typeface="Calibri"/>
              </a:rPr>
              <a:t>NOMBRE DEL BUYER PERSONA</a:t>
            </a:r>
            <a:endParaRPr/>
          </a:p>
        </p:txBody>
      </p:sp>
      <p:sp>
        <p:nvSpPr>
          <p:cNvPr id="307" name="Google Shape;307;p25"/>
          <p:cNvSpPr txBox="1"/>
          <p:nvPr/>
        </p:nvSpPr>
        <p:spPr>
          <a:xfrm>
            <a:off x="762000" y="1123950"/>
            <a:ext cx="1766887"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COMENTARIOS</a:t>
            </a:r>
            <a:endParaRPr/>
          </a:p>
        </p:txBody>
      </p:sp>
      <p:sp>
        <p:nvSpPr>
          <p:cNvPr id="308" name="Google Shape;308;p25"/>
          <p:cNvSpPr txBox="1"/>
          <p:nvPr/>
        </p:nvSpPr>
        <p:spPr>
          <a:xfrm>
            <a:off x="304800" y="1504950"/>
            <a:ext cx="2801937" cy="56356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Ejemplos de comentarios reales sobre</a:t>
            </a:r>
            <a:endParaRPr/>
          </a:p>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sus retos y objetivos.</a:t>
            </a:r>
            <a:endParaRPr/>
          </a:p>
        </p:txBody>
      </p:sp>
      <p:sp>
        <p:nvSpPr>
          <p:cNvPr id="309" name="Google Shape;309;p25"/>
          <p:cNvSpPr txBox="1"/>
          <p:nvPr/>
        </p:nvSpPr>
        <p:spPr>
          <a:xfrm>
            <a:off x="533400" y="3333750"/>
            <a:ext cx="2152650"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QUEJAS COMUNES</a:t>
            </a:r>
            <a:endParaRPr/>
          </a:p>
        </p:txBody>
      </p:sp>
      <p:sp>
        <p:nvSpPr>
          <p:cNvPr id="310" name="Google Shape;310;p25"/>
          <p:cNvSpPr txBox="1"/>
          <p:nvPr/>
        </p:nvSpPr>
        <p:spPr>
          <a:xfrm>
            <a:off x="228600" y="3913187"/>
            <a:ext cx="2947987" cy="56356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Razones por qué no comprarían nuestro</a:t>
            </a:r>
            <a:endParaRPr/>
          </a:p>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producto o servicio.</a:t>
            </a:r>
            <a:endParaRPr/>
          </a:p>
        </p:txBody>
      </p:sp>
      <p:sp>
        <p:nvSpPr>
          <p:cNvPr id="311" name="Google Shape;311;p25"/>
          <p:cNvSpPr txBox="1"/>
          <p:nvPr/>
        </p:nvSpPr>
        <p:spPr>
          <a:xfrm>
            <a:off x="3581400" y="1123950"/>
            <a:ext cx="5105400" cy="32385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[escribe aquí]</a:t>
            </a:r>
            <a:endParaRPr/>
          </a:p>
        </p:txBody>
      </p:sp>
      <p:sp>
        <p:nvSpPr>
          <p:cNvPr id="312" name="Google Shape;312;p25"/>
          <p:cNvSpPr txBox="1"/>
          <p:nvPr/>
        </p:nvSpPr>
        <p:spPr>
          <a:xfrm>
            <a:off x="3581400" y="3562350"/>
            <a:ext cx="5105400" cy="32385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[escribe aquí]</a:t>
            </a:r>
            <a:endParaRPr/>
          </a:p>
        </p:txBody>
      </p:sp>
      <p:sp>
        <p:nvSpPr>
          <p:cNvPr id="313" name="Google Shape;313;p25"/>
          <p:cNvSpPr txBox="1"/>
          <p:nvPr/>
        </p:nvSpPr>
        <p:spPr>
          <a:xfrm>
            <a:off x="3657600" y="133350"/>
            <a:ext cx="1528762"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6600"/>
              </a:buClr>
              <a:buSzPts val="1800"/>
              <a:buFont typeface="Calibri"/>
              <a:buNone/>
            </a:pPr>
            <a:r>
              <a:rPr b="0" i="0" lang="en-US" sz="1800" u="none">
                <a:solidFill>
                  <a:srgbClr val="FF6600"/>
                </a:solidFill>
                <a:latin typeface="Calibri"/>
                <a:ea typeface="Calibri"/>
                <a:cs typeface="Calibri"/>
                <a:sym typeface="Calibri"/>
              </a:rPr>
              <a:t>[nombre aquí]</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7" name="Shape 317"/>
        <p:cNvGrpSpPr/>
        <p:nvPr/>
      </p:nvGrpSpPr>
      <p:grpSpPr>
        <a:xfrm>
          <a:off x="0" y="0"/>
          <a:ext cx="0" cy="0"/>
          <a:chOff x="0" y="0"/>
          <a:chExt cx="0" cy="0"/>
        </a:xfrm>
      </p:grpSpPr>
      <p:sp>
        <p:nvSpPr>
          <p:cNvPr id="318" name="Google Shape;318;p26"/>
          <p:cNvSpPr txBox="1"/>
          <p:nvPr/>
        </p:nvSpPr>
        <p:spPr>
          <a:xfrm>
            <a:off x="6934200" y="133350"/>
            <a:ext cx="1725612"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Calibri"/>
              <a:buNone/>
            </a:pPr>
            <a:r>
              <a:rPr b="1" i="0" lang="en-US" sz="1800" u="none">
                <a:solidFill>
                  <a:srgbClr val="FFFFFF"/>
                </a:solidFill>
                <a:latin typeface="Calibri"/>
                <a:ea typeface="Calibri"/>
                <a:cs typeface="Calibri"/>
                <a:sym typeface="Calibri"/>
              </a:rPr>
              <a:t>PARTE 4: CÓMO</a:t>
            </a:r>
            <a:endParaRPr/>
          </a:p>
        </p:txBody>
      </p:sp>
      <p:sp>
        <p:nvSpPr>
          <p:cNvPr id="319" name="Google Shape;319;p26"/>
          <p:cNvSpPr txBox="1"/>
          <p:nvPr/>
        </p:nvSpPr>
        <p:spPr>
          <a:xfrm>
            <a:off x="612775" y="133350"/>
            <a:ext cx="2435225" cy="307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1400"/>
              <a:buFont typeface="Calibri"/>
              <a:buNone/>
            </a:pPr>
            <a:r>
              <a:rPr b="0" i="0" lang="en-US" sz="1400" u="none">
                <a:solidFill>
                  <a:srgbClr val="17375E"/>
                </a:solidFill>
                <a:latin typeface="Calibri"/>
                <a:ea typeface="Calibri"/>
                <a:cs typeface="Calibri"/>
                <a:sym typeface="Calibri"/>
              </a:rPr>
              <a:t>NOMBRE DEL BUYER PERSONA</a:t>
            </a:r>
            <a:endParaRPr/>
          </a:p>
        </p:txBody>
      </p:sp>
      <p:sp>
        <p:nvSpPr>
          <p:cNvPr id="320" name="Google Shape;320;p26"/>
          <p:cNvSpPr txBox="1"/>
          <p:nvPr/>
        </p:nvSpPr>
        <p:spPr>
          <a:xfrm>
            <a:off x="3657600" y="133350"/>
            <a:ext cx="1528762"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6600"/>
              </a:buClr>
              <a:buSzPts val="1800"/>
              <a:buFont typeface="Calibri"/>
              <a:buNone/>
            </a:pPr>
            <a:r>
              <a:rPr b="0" i="0" lang="en-US" sz="1800" u="none">
                <a:solidFill>
                  <a:srgbClr val="FF6600"/>
                </a:solidFill>
                <a:latin typeface="Calibri"/>
                <a:ea typeface="Calibri"/>
                <a:cs typeface="Calibri"/>
                <a:sym typeface="Calibri"/>
              </a:rPr>
              <a:t>[nombre aquí]</a:t>
            </a:r>
            <a:endParaRPr/>
          </a:p>
        </p:txBody>
      </p:sp>
      <p:sp>
        <p:nvSpPr>
          <p:cNvPr id="321" name="Google Shape;321;p26"/>
          <p:cNvSpPr txBox="1"/>
          <p:nvPr/>
        </p:nvSpPr>
        <p:spPr>
          <a:xfrm>
            <a:off x="304800" y="971550"/>
            <a:ext cx="2849562"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MENSAJE DE MARKETING</a:t>
            </a:r>
            <a:endParaRPr/>
          </a:p>
        </p:txBody>
      </p:sp>
      <p:sp>
        <p:nvSpPr>
          <p:cNvPr id="322" name="Google Shape;322;p26"/>
          <p:cNvSpPr txBox="1"/>
          <p:nvPr/>
        </p:nvSpPr>
        <p:spPr>
          <a:xfrm>
            <a:off x="457200" y="1428750"/>
            <a:ext cx="2579687" cy="56356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Cómo describirías la solución de tu</a:t>
            </a:r>
            <a:endParaRPr/>
          </a:p>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empresa a este buyer persona.</a:t>
            </a:r>
            <a:endParaRPr/>
          </a:p>
        </p:txBody>
      </p:sp>
      <p:sp>
        <p:nvSpPr>
          <p:cNvPr id="323" name="Google Shape;323;p26"/>
          <p:cNvSpPr txBox="1"/>
          <p:nvPr/>
        </p:nvSpPr>
        <p:spPr>
          <a:xfrm>
            <a:off x="533400" y="2876550"/>
            <a:ext cx="2393950"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MENSAJE DE VENTAS</a:t>
            </a:r>
            <a:endParaRPr/>
          </a:p>
        </p:txBody>
      </p:sp>
      <p:sp>
        <p:nvSpPr>
          <p:cNvPr id="324" name="Google Shape;324;p26"/>
          <p:cNvSpPr txBox="1"/>
          <p:nvPr/>
        </p:nvSpPr>
        <p:spPr>
          <a:xfrm>
            <a:off x="685800" y="3333750"/>
            <a:ext cx="2160587" cy="56356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Cómo venderías las solución</a:t>
            </a:r>
            <a:endParaRPr/>
          </a:p>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 a tu buyer persona</a:t>
            </a:r>
            <a:endParaRPr/>
          </a:p>
        </p:txBody>
      </p:sp>
      <p:sp>
        <p:nvSpPr>
          <p:cNvPr id="325" name="Google Shape;325;p26"/>
          <p:cNvSpPr txBox="1"/>
          <p:nvPr/>
        </p:nvSpPr>
        <p:spPr>
          <a:xfrm>
            <a:off x="3581400" y="1123950"/>
            <a:ext cx="5105400" cy="32385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[escribe aquí]</a:t>
            </a:r>
            <a:endParaRPr/>
          </a:p>
        </p:txBody>
      </p:sp>
      <p:sp>
        <p:nvSpPr>
          <p:cNvPr id="326" name="Google Shape;326;p26"/>
          <p:cNvSpPr txBox="1"/>
          <p:nvPr/>
        </p:nvSpPr>
        <p:spPr>
          <a:xfrm>
            <a:off x="3581400" y="3562350"/>
            <a:ext cx="5105400" cy="32385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[escribe aquí]</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 name="Shape 28"/>
        <p:cNvGrpSpPr/>
        <p:nvPr/>
      </p:nvGrpSpPr>
      <p:grpSpPr>
        <a:xfrm>
          <a:off x="0" y="0"/>
          <a:ext cx="0" cy="0"/>
          <a:chOff x="0" y="0"/>
          <a:chExt cx="0" cy="0"/>
        </a:xfrm>
      </p:grpSpPr>
      <p:sp>
        <p:nvSpPr>
          <p:cNvPr id="29" name="Google Shape;29;p5"/>
          <p:cNvSpPr txBox="1"/>
          <p:nvPr/>
        </p:nvSpPr>
        <p:spPr>
          <a:xfrm>
            <a:off x="935037" y="819150"/>
            <a:ext cx="7277100" cy="36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B404E"/>
              </a:buClr>
              <a:buSzPts val="1800"/>
              <a:buFont typeface="Helvetica Neue"/>
              <a:buNone/>
            </a:pPr>
            <a:r>
              <a:rPr b="1" i="0" lang="en-US" sz="1800" u="none" cap="none" strike="noStrike">
                <a:solidFill>
                  <a:srgbClr val="1B404E"/>
                </a:solidFill>
                <a:latin typeface="Helvetica Neue"/>
                <a:ea typeface="Helvetica Neue"/>
                <a:cs typeface="Helvetica Neue"/>
                <a:sym typeface="Helvetica Neue"/>
              </a:rPr>
              <a:t>¿Qué son los Buyer Personas?</a:t>
            </a:r>
            <a:endParaRPr/>
          </a:p>
        </p:txBody>
      </p:sp>
      <p:sp>
        <p:nvSpPr>
          <p:cNvPr id="30" name="Google Shape;30;p5"/>
          <p:cNvSpPr txBox="1"/>
          <p:nvPr/>
        </p:nvSpPr>
        <p:spPr>
          <a:xfrm>
            <a:off x="827087" y="1657350"/>
            <a:ext cx="7459662" cy="284321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400"/>
              <a:buFont typeface="Helvetica Neue"/>
              <a:buNone/>
            </a:pPr>
            <a:r>
              <a:rPr b="1" i="0" lang="en-US" sz="1400" u="none" cap="none" strike="noStrike">
                <a:solidFill>
                  <a:srgbClr val="1B404E"/>
                </a:solidFill>
                <a:latin typeface="Helvetica Neue"/>
                <a:ea typeface="Helvetica Neue"/>
                <a:cs typeface="Helvetica Neue"/>
                <a:sym typeface="Helvetica Neue"/>
              </a:rPr>
              <a:t>Los Buyer Personas </a:t>
            </a:r>
            <a:r>
              <a:rPr b="0" i="0" lang="en-US" sz="1400" u="none" cap="none" strike="noStrike">
                <a:solidFill>
                  <a:srgbClr val="1B404E"/>
                </a:solidFill>
                <a:latin typeface="Helvetica Neue"/>
                <a:ea typeface="Helvetica Neue"/>
                <a:cs typeface="Helvetica Neue"/>
                <a:sym typeface="Helvetica Neue"/>
              </a:rPr>
              <a:t>son </a:t>
            </a:r>
            <a:r>
              <a:rPr b="0" i="1" lang="en-US" sz="1400" u="none" cap="none" strike="noStrike">
                <a:solidFill>
                  <a:srgbClr val="1B404E"/>
                </a:solidFill>
                <a:latin typeface="Helvetica Neue"/>
                <a:ea typeface="Helvetica Neue"/>
                <a:cs typeface="Helvetica Neue"/>
                <a:sym typeface="Helvetica Neue"/>
              </a:rPr>
              <a:t>representaciones ficticias </a:t>
            </a:r>
            <a:r>
              <a:rPr b="0" i="0" lang="en-US" sz="1400" u="none" cap="none" strike="noStrike">
                <a:solidFill>
                  <a:srgbClr val="1B404E"/>
                </a:solidFill>
                <a:latin typeface="Helvetica Neue"/>
                <a:ea typeface="Helvetica Neue"/>
                <a:cs typeface="Helvetica Neue"/>
                <a:sym typeface="Helvetica Neue"/>
              </a:rPr>
              <a:t>generalizadas de tus clientes ideales. Te ayudan a entender mejor a tus clientes (y posibles clientes) y te facilitan la personalización del contenido de acuerdo a las necesidades, los comportamientos y las inquietudes específicos de diferentes grupos.</a:t>
            </a:r>
            <a:endParaRPr/>
          </a:p>
          <a:p>
            <a:pPr indent="0" lvl="0" marL="0" marR="0" rtl="0" algn="l">
              <a:lnSpc>
                <a:spcPct val="130000"/>
              </a:lnSpc>
              <a:spcBef>
                <a:spcPts val="0"/>
              </a:spcBef>
              <a:spcAft>
                <a:spcPts val="0"/>
              </a:spcAft>
              <a:buClr>
                <a:schemeClr val="dk1"/>
              </a:buClr>
              <a:buSzPts val="1400"/>
              <a:buFont typeface="Calibri"/>
              <a:buNone/>
            </a:pPr>
            <a:r>
              <a:t/>
            </a:r>
            <a:endParaRPr b="0" i="0" sz="1400" u="none" cap="none" strike="noStrike">
              <a:solidFill>
                <a:srgbClr val="1B404E"/>
              </a:solidFill>
              <a:latin typeface="Helvetica Neue"/>
              <a:ea typeface="Helvetica Neue"/>
              <a:cs typeface="Helvetica Neue"/>
              <a:sym typeface="Helvetica Neue"/>
            </a:endParaRPr>
          </a:p>
          <a:p>
            <a:pPr indent="0" lvl="0" marL="0" marR="0" rtl="0" algn="l">
              <a:lnSpc>
                <a:spcPct val="130000"/>
              </a:lnSpc>
              <a:spcBef>
                <a:spcPts val="0"/>
              </a:spcBef>
              <a:spcAft>
                <a:spcPts val="0"/>
              </a:spcAft>
              <a:buClr>
                <a:srgbClr val="1B404E"/>
              </a:buClr>
              <a:buSzPts val="1400"/>
              <a:buFont typeface="Helvetica Neue"/>
              <a:buNone/>
            </a:pPr>
            <a:r>
              <a:rPr b="0" i="0" lang="en-US" sz="1400" u="none" cap="none" strike="noStrike">
                <a:solidFill>
                  <a:srgbClr val="1B404E"/>
                </a:solidFill>
                <a:latin typeface="Helvetica Neue"/>
                <a:ea typeface="Helvetica Neue"/>
                <a:cs typeface="Helvetica Neue"/>
                <a:sym typeface="Helvetica Neue"/>
              </a:rPr>
              <a:t>Los Buyer Personas más útiles se basan en la investigación de datos reales así como información que recopilas sobre tus clientes (a través de encuestas, entrevistas, etc.). De acuerdo a tu negocio, podrás tener al menos uno o dos Buyer Personas, o tantos como 20. </a:t>
            </a:r>
            <a:r>
              <a:rPr b="0" i="0" lang="en-US" sz="1200" u="none" cap="none" strike="noStrike">
                <a:solidFill>
                  <a:srgbClr val="1B404E"/>
                </a:solidFill>
                <a:latin typeface="Helvetica Neue"/>
                <a:ea typeface="Helvetica Neue"/>
                <a:cs typeface="Helvetica Neue"/>
                <a:sym typeface="Helvetica Neue"/>
              </a:rPr>
              <a:t>(Nota: Si eres nuevo en el tema de Buyer Personas, comienza con pocos. Siempre podrás desarrollar más Buyer Personas más adelante si los necesitas).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 name="Shape 34"/>
        <p:cNvGrpSpPr/>
        <p:nvPr/>
      </p:nvGrpSpPr>
      <p:grpSpPr>
        <a:xfrm>
          <a:off x="0" y="0"/>
          <a:ext cx="0" cy="0"/>
          <a:chOff x="0" y="0"/>
          <a:chExt cx="0" cy="0"/>
        </a:xfrm>
      </p:grpSpPr>
      <p:sp>
        <p:nvSpPr>
          <p:cNvPr id="35" name="Google Shape;35;p6"/>
          <p:cNvSpPr txBox="1"/>
          <p:nvPr/>
        </p:nvSpPr>
        <p:spPr>
          <a:xfrm>
            <a:off x="935037" y="819150"/>
            <a:ext cx="7277100" cy="36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B404E"/>
              </a:buClr>
              <a:buSzPts val="1800"/>
              <a:buFont typeface="Helvetica Neue"/>
              <a:buNone/>
            </a:pPr>
            <a:r>
              <a:rPr b="1" i="0" lang="en-US" sz="1800" u="none" cap="none" strike="noStrike">
                <a:solidFill>
                  <a:srgbClr val="1B404E"/>
                </a:solidFill>
                <a:latin typeface="Helvetica Neue"/>
                <a:ea typeface="Helvetica Neue"/>
                <a:cs typeface="Helvetica Neue"/>
                <a:sym typeface="Helvetica Neue"/>
              </a:rPr>
              <a:t>¿Qué son Buyer Personas negativas?</a:t>
            </a:r>
            <a:endParaRPr/>
          </a:p>
        </p:txBody>
      </p:sp>
      <p:sp>
        <p:nvSpPr>
          <p:cNvPr id="36" name="Google Shape;36;p6"/>
          <p:cNvSpPr txBox="1"/>
          <p:nvPr/>
        </p:nvSpPr>
        <p:spPr>
          <a:xfrm>
            <a:off x="827087" y="1733550"/>
            <a:ext cx="7459662" cy="232251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400"/>
              <a:buFont typeface="Helvetica Neue"/>
              <a:buNone/>
            </a:pPr>
            <a:r>
              <a:rPr b="0" i="0" lang="en-US" sz="1400" u="none" cap="none" strike="noStrike">
                <a:solidFill>
                  <a:srgbClr val="1B404E"/>
                </a:solidFill>
                <a:latin typeface="Helvetica Neue"/>
                <a:ea typeface="Helvetica Neue"/>
                <a:cs typeface="Helvetica Neue"/>
                <a:sym typeface="Helvetica Neue"/>
              </a:rPr>
              <a:t>Mientras que un Buyer Persona es una representación de un cliente </a:t>
            </a:r>
            <a:r>
              <a:rPr b="0" i="1" lang="en-US" sz="1400" u="none" cap="none" strike="noStrike">
                <a:solidFill>
                  <a:srgbClr val="1B404E"/>
                </a:solidFill>
                <a:latin typeface="Helvetica Neue"/>
                <a:ea typeface="Helvetica Neue"/>
                <a:cs typeface="Helvetica Neue"/>
                <a:sym typeface="Helvetica Neue"/>
              </a:rPr>
              <a:t>ideal</a:t>
            </a:r>
            <a:r>
              <a:rPr b="0" i="0" lang="en-US" sz="1400" u="none" cap="none" strike="noStrike">
                <a:solidFill>
                  <a:srgbClr val="1B404E"/>
                </a:solidFill>
                <a:latin typeface="Helvetica Neue"/>
                <a:ea typeface="Helvetica Neue"/>
                <a:cs typeface="Helvetica Neue"/>
                <a:sym typeface="Helvetica Neue"/>
              </a:rPr>
              <a:t>, un Buyer Persona negativa o "excluyente" es una representación de alguien a quien </a:t>
            </a:r>
            <a:r>
              <a:rPr b="0" i="1" lang="en-US" sz="1400" u="none" cap="none" strike="noStrike">
                <a:solidFill>
                  <a:srgbClr val="1B404E"/>
                </a:solidFill>
                <a:latin typeface="Helvetica Neue"/>
                <a:ea typeface="Helvetica Neue"/>
                <a:cs typeface="Helvetica Neue"/>
                <a:sym typeface="Helvetica Neue"/>
              </a:rPr>
              <a:t>no</a:t>
            </a:r>
            <a:r>
              <a:rPr b="0" i="0" lang="en-US" sz="1400" u="none" cap="none" strike="noStrike">
                <a:solidFill>
                  <a:srgbClr val="1B404E"/>
                </a:solidFill>
                <a:latin typeface="Helvetica Neue"/>
                <a:ea typeface="Helvetica Neue"/>
                <a:cs typeface="Helvetica Neue"/>
                <a:sym typeface="Helvetica Neue"/>
              </a:rPr>
              <a:t> quieres tener como cliente. </a:t>
            </a:r>
            <a:endParaRPr/>
          </a:p>
          <a:p>
            <a:pPr indent="0" lvl="0" marL="0" marR="0" rtl="0" algn="l">
              <a:lnSpc>
                <a:spcPct val="130000"/>
              </a:lnSpc>
              <a:spcBef>
                <a:spcPts val="0"/>
              </a:spcBef>
              <a:spcAft>
                <a:spcPts val="0"/>
              </a:spcAft>
              <a:buClr>
                <a:schemeClr val="dk1"/>
              </a:buClr>
              <a:buSzPts val="1400"/>
              <a:buFont typeface="Calibri"/>
              <a:buNone/>
            </a:pPr>
            <a:r>
              <a:t/>
            </a:r>
            <a:endParaRPr b="0" i="0" sz="1400" u="none" cap="none" strike="noStrike">
              <a:solidFill>
                <a:srgbClr val="1B404E"/>
              </a:solidFill>
              <a:latin typeface="Helvetica Neue"/>
              <a:ea typeface="Helvetica Neue"/>
              <a:cs typeface="Helvetica Neue"/>
              <a:sym typeface="Helvetica Neue"/>
            </a:endParaRPr>
          </a:p>
          <a:p>
            <a:pPr indent="0" lvl="0" marL="0" marR="0" rtl="0" algn="l">
              <a:lnSpc>
                <a:spcPct val="130000"/>
              </a:lnSpc>
              <a:spcBef>
                <a:spcPts val="0"/>
              </a:spcBef>
              <a:spcAft>
                <a:spcPts val="0"/>
              </a:spcAft>
              <a:buClr>
                <a:srgbClr val="1B404E"/>
              </a:buClr>
              <a:buSzPts val="1400"/>
              <a:buFont typeface="Helvetica Neue"/>
              <a:buNone/>
            </a:pPr>
            <a:r>
              <a:rPr b="0" i="0" lang="en-US" sz="1400" u="none" cap="none" strike="noStrike">
                <a:solidFill>
                  <a:srgbClr val="1B404E"/>
                </a:solidFill>
                <a:latin typeface="Helvetica Neue"/>
                <a:ea typeface="Helvetica Neue"/>
                <a:cs typeface="Helvetica Neue"/>
                <a:sym typeface="Helvetica Neue"/>
              </a:rPr>
              <a:t>Esto podría incluir, por ejemplo, a profesionales que sean demasiado avanzados para tu producto o servicio, a estudiantes que leen tu contenido para investigar o aprender, o posibles clientes con alto coste de adquisición (ya sea por el precio, su tendencia a cancelar o la probabilidad de que no vuelva a comprar a tu compañía).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 name="Shape 40"/>
        <p:cNvGrpSpPr/>
        <p:nvPr/>
      </p:nvGrpSpPr>
      <p:grpSpPr>
        <a:xfrm>
          <a:off x="0" y="0"/>
          <a:ext cx="0" cy="0"/>
          <a:chOff x="0" y="0"/>
          <a:chExt cx="0" cy="0"/>
        </a:xfrm>
      </p:grpSpPr>
      <p:sp>
        <p:nvSpPr>
          <p:cNvPr id="41" name="Google Shape;41;p7"/>
          <p:cNvSpPr txBox="1"/>
          <p:nvPr/>
        </p:nvSpPr>
        <p:spPr>
          <a:xfrm>
            <a:off x="935037" y="819150"/>
            <a:ext cx="7277100" cy="36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B404E"/>
              </a:buClr>
              <a:buSzPts val="1800"/>
              <a:buFont typeface="Helvetica Neue"/>
              <a:buNone/>
            </a:pPr>
            <a:r>
              <a:rPr b="1" i="0" lang="en-US" sz="1800" u="none" cap="none" strike="noStrike">
                <a:solidFill>
                  <a:srgbClr val="1B404E"/>
                </a:solidFill>
                <a:latin typeface="Helvetica Neue"/>
                <a:ea typeface="Helvetica Neue"/>
                <a:cs typeface="Helvetica Neue"/>
                <a:sym typeface="Helvetica Neue"/>
              </a:rPr>
              <a:t>¿Cómo puedes usar las Buyer Personas?</a:t>
            </a:r>
            <a:endParaRPr/>
          </a:p>
        </p:txBody>
      </p:sp>
      <p:sp>
        <p:nvSpPr>
          <p:cNvPr id="42" name="Google Shape;42;p7"/>
          <p:cNvSpPr txBox="1"/>
          <p:nvPr/>
        </p:nvSpPr>
        <p:spPr>
          <a:xfrm>
            <a:off x="827087" y="1657350"/>
            <a:ext cx="7459662" cy="260191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400"/>
              <a:buFont typeface="Helvetica Neue"/>
              <a:buNone/>
            </a:pPr>
            <a:r>
              <a:rPr b="0" i="0" lang="en-US" sz="1400" u="none" cap="none" strike="noStrike">
                <a:solidFill>
                  <a:srgbClr val="1B404E"/>
                </a:solidFill>
                <a:latin typeface="Helvetica Neue"/>
                <a:ea typeface="Helvetica Neue"/>
                <a:cs typeface="Helvetica Neue"/>
                <a:sym typeface="Helvetica Neue"/>
              </a:rPr>
              <a:t>Los Buyer Personas te permiten personalizar y definir tus objetivos de marketing para los diferentes segmentos de tu audiencia. Por ejemplo, en lugar de enviar los mismos correos electrónicos de seguimiento de prospectos a todas las personas de tu base de datos, puedes segmentar por Buyer Persona y crear un mensaje de acuerdo con lo que sabes sobre esas Buyer Personas diferentes.</a:t>
            </a:r>
            <a:endParaRPr/>
          </a:p>
          <a:p>
            <a:pPr indent="0" lvl="0" marL="0" marR="0" rtl="0" algn="l">
              <a:lnSpc>
                <a:spcPct val="130000"/>
              </a:lnSpc>
              <a:spcBef>
                <a:spcPts val="0"/>
              </a:spcBef>
              <a:spcAft>
                <a:spcPts val="0"/>
              </a:spcAft>
              <a:buClr>
                <a:schemeClr val="dk1"/>
              </a:buClr>
              <a:buSzPts val="1400"/>
              <a:buFont typeface="Calibri"/>
              <a:buNone/>
            </a:pPr>
            <a:r>
              <a:t/>
            </a:r>
            <a:endParaRPr b="0" i="0" sz="1400" u="none" cap="none" strike="noStrike">
              <a:solidFill>
                <a:srgbClr val="1B404E"/>
              </a:solidFill>
              <a:latin typeface="Helvetica Neue"/>
              <a:ea typeface="Helvetica Neue"/>
              <a:cs typeface="Helvetica Neue"/>
              <a:sym typeface="Helvetica Neue"/>
            </a:endParaRPr>
          </a:p>
          <a:p>
            <a:pPr indent="0" lvl="0" marL="0" marR="0" rtl="0" algn="l">
              <a:lnSpc>
                <a:spcPct val="130000"/>
              </a:lnSpc>
              <a:spcBef>
                <a:spcPts val="0"/>
              </a:spcBef>
              <a:spcAft>
                <a:spcPts val="0"/>
              </a:spcAft>
              <a:buClr>
                <a:srgbClr val="1B404E"/>
              </a:buClr>
              <a:buSzPts val="1400"/>
              <a:buFont typeface="Helvetica Neue"/>
              <a:buNone/>
            </a:pPr>
            <a:r>
              <a:rPr b="0" i="0" lang="en-US" sz="1400" u="none" cap="none" strike="noStrike">
                <a:solidFill>
                  <a:srgbClr val="1B404E"/>
                </a:solidFill>
                <a:latin typeface="Helvetica Neue"/>
                <a:ea typeface="Helvetica Neue"/>
                <a:cs typeface="Helvetica Neue"/>
                <a:sym typeface="Helvetica Neue"/>
              </a:rPr>
              <a:t>Si encima creas Buyer Personas negativas, tendrás la ventaja adicional de poder segmentar las "manzanas podridas" del resto de tus contactos, ayudándote así a lograr un menor costo por prospecto y/o por cliente.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 name="Shape 46"/>
        <p:cNvGrpSpPr/>
        <p:nvPr/>
      </p:nvGrpSpPr>
      <p:grpSpPr>
        <a:xfrm>
          <a:off x="0" y="0"/>
          <a:ext cx="0" cy="0"/>
          <a:chOff x="0" y="0"/>
          <a:chExt cx="0" cy="0"/>
        </a:xfrm>
      </p:grpSpPr>
      <p:sp>
        <p:nvSpPr>
          <p:cNvPr id="47" name="Google Shape;47;p8"/>
          <p:cNvSpPr txBox="1"/>
          <p:nvPr/>
        </p:nvSpPr>
        <p:spPr>
          <a:xfrm>
            <a:off x="935037" y="819150"/>
            <a:ext cx="7277100" cy="36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B404E"/>
              </a:buClr>
              <a:buSzPts val="1800"/>
              <a:buFont typeface="Helvetica Neue"/>
              <a:buNone/>
            </a:pPr>
            <a:r>
              <a:rPr b="1" i="0" lang="en-US" sz="1800" u="none" cap="none" strike="noStrike">
                <a:solidFill>
                  <a:srgbClr val="1B404E"/>
                </a:solidFill>
                <a:latin typeface="Helvetica Neue"/>
                <a:ea typeface="Helvetica Neue"/>
                <a:cs typeface="Helvetica Neue"/>
                <a:sym typeface="Helvetica Neue"/>
              </a:rPr>
              <a:t>¿Cómo creas Buyer Personas?</a:t>
            </a:r>
            <a:endParaRPr/>
          </a:p>
        </p:txBody>
      </p:sp>
      <p:sp>
        <p:nvSpPr>
          <p:cNvPr id="48" name="Google Shape;48;p8"/>
          <p:cNvSpPr txBox="1"/>
          <p:nvPr/>
        </p:nvSpPr>
        <p:spPr>
          <a:xfrm>
            <a:off x="914400" y="1581150"/>
            <a:ext cx="7459662" cy="288290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400"/>
              <a:buFont typeface="Helvetica Neue"/>
              <a:buNone/>
            </a:pPr>
            <a:r>
              <a:rPr b="0" i="0" lang="en-US" sz="1400" u="none" cap="none" strike="noStrike">
                <a:solidFill>
                  <a:srgbClr val="1B404E"/>
                </a:solidFill>
                <a:latin typeface="Helvetica Neue"/>
                <a:ea typeface="Helvetica Neue"/>
                <a:cs typeface="Helvetica Neue"/>
                <a:sym typeface="Helvetica Neue"/>
              </a:rPr>
              <a:t>Los Buyer Personas se crean investigando toda la información puedas tener a tu alcance sobre tus clientes y clientes potenciales. Haciendo encuestas y entrevistas de tu audiencia objetivo. Esto incluye una mezcla de clientes, prospectos y aquellas personas que no están en tu base de datos pero que podrían alinearse con tu audiencia objetivo. </a:t>
            </a:r>
            <a:endParaRPr/>
          </a:p>
          <a:p>
            <a:pPr indent="0" lvl="0" marL="0" marR="0" rtl="0" algn="l">
              <a:lnSpc>
                <a:spcPct val="130000"/>
              </a:lnSpc>
              <a:spcBef>
                <a:spcPts val="0"/>
              </a:spcBef>
              <a:spcAft>
                <a:spcPts val="0"/>
              </a:spcAft>
              <a:buClr>
                <a:schemeClr val="dk1"/>
              </a:buClr>
              <a:buSzPts val="1400"/>
              <a:buFont typeface="Calibri"/>
              <a:buNone/>
            </a:pPr>
            <a:r>
              <a:t/>
            </a:r>
            <a:endParaRPr b="0" i="0" sz="1400" u="none" cap="none" strike="noStrike">
              <a:solidFill>
                <a:srgbClr val="1B404E"/>
              </a:solidFill>
              <a:latin typeface="Helvetica Neue"/>
              <a:ea typeface="Helvetica Neue"/>
              <a:cs typeface="Helvetica Neue"/>
              <a:sym typeface="Helvetica Neue"/>
            </a:endParaRPr>
          </a:p>
          <a:p>
            <a:pPr indent="0" lvl="0" marL="0" marR="0" rtl="0" algn="l">
              <a:lnSpc>
                <a:spcPct val="130000"/>
              </a:lnSpc>
              <a:spcBef>
                <a:spcPts val="0"/>
              </a:spcBef>
              <a:spcAft>
                <a:spcPts val="0"/>
              </a:spcAft>
              <a:buClr>
                <a:srgbClr val="1B404E"/>
              </a:buClr>
              <a:buSzPts val="1400"/>
              <a:buFont typeface="Helvetica Neue"/>
              <a:buNone/>
            </a:pPr>
            <a:r>
              <a:rPr b="0" i="0" lang="en-US" sz="1400" u="none" cap="none" strike="noStrike">
                <a:solidFill>
                  <a:srgbClr val="1B404E"/>
                </a:solidFill>
                <a:latin typeface="Helvetica Neue"/>
                <a:ea typeface="Helvetica Neue"/>
                <a:cs typeface="Helvetica Neue"/>
                <a:sym typeface="Helvetica Neue"/>
              </a:rPr>
              <a:t>Estos son algunos métodos prácticos para reunir la información que necesitas para desarrollar Buyer Personas:</a:t>
            </a:r>
            <a:endParaRPr/>
          </a:p>
          <a:p>
            <a:pPr indent="0" lvl="0" marL="0" marR="0" rtl="0" algn="l">
              <a:lnSpc>
                <a:spcPct val="130000"/>
              </a:lnSpc>
              <a:spcBef>
                <a:spcPts val="0"/>
              </a:spcBef>
              <a:spcAft>
                <a:spcPts val="0"/>
              </a:spcAft>
              <a:buClr>
                <a:schemeClr val="dk1"/>
              </a:buClr>
              <a:buSzPts val="1400"/>
              <a:buFont typeface="Calibri"/>
              <a:buNone/>
            </a:pPr>
            <a:r>
              <a:t/>
            </a:r>
            <a:endParaRPr b="0" i="0" sz="1400" u="none" cap="none" strike="noStrike">
              <a:solidFill>
                <a:srgbClr val="1B404E"/>
              </a:solidFill>
              <a:latin typeface="Helvetica Neue"/>
              <a:ea typeface="Helvetica Neue"/>
              <a:cs typeface="Helvetica Neue"/>
              <a:sym typeface="Helvetica Neue"/>
            </a:endParaRPr>
          </a:p>
          <a:p>
            <a:pPr indent="-88900" lvl="0" marL="0" marR="0" rtl="0" algn="l">
              <a:lnSpc>
                <a:spcPct val="130000"/>
              </a:lnSpc>
              <a:spcBef>
                <a:spcPts val="0"/>
              </a:spcBef>
              <a:spcAft>
                <a:spcPts val="0"/>
              </a:spcAft>
              <a:buClr>
                <a:srgbClr val="1B404E"/>
              </a:buClr>
              <a:buSzPts val="1400"/>
              <a:buFont typeface="Arial"/>
              <a:buChar char="•"/>
            </a:pPr>
            <a:r>
              <a:rPr b="0" i="0" lang="en-US" sz="1400" u="none" cap="none" strike="noStrike">
                <a:solidFill>
                  <a:srgbClr val="1B404E"/>
                </a:solidFill>
                <a:latin typeface="Helvetica Neue"/>
                <a:ea typeface="Helvetica Neue"/>
                <a:cs typeface="Helvetica Neue"/>
                <a:sym typeface="Helvetica Neue"/>
              </a:rPr>
              <a:t>Entrevista a clientes en persona o por teléfono para descubrir qué les gusta de tu producto o servicio.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 name="Shape 52"/>
        <p:cNvGrpSpPr/>
        <p:nvPr/>
      </p:nvGrpSpPr>
      <p:grpSpPr>
        <a:xfrm>
          <a:off x="0" y="0"/>
          <a:ext cx="0" cy="0"/>
          <a:chOff x="0" y="0"/>
          <a:chExt cx="0" cy="0"/>
        </a:xfrm>
      </p:grpSpPr>
      <p:sp>
        <p:nvSpPr>
          <p:cNvPr id="53" name="Google Shape;53;p9"/>
          <p:cNvSpPr txBox="1"/>
          <p:nvPr/>
        </p:nvSpPr>
        <p:spPr>
          <a:xfrm>
            <a:off x="935037" y="819150"/>
            <a:ext cx="7277100" cy="36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B404E"/>
              </a:buClr>
              <a:buSzPts val="1800"/>
              <a:buFont typeface="Helvetica Neue"/>
              <a:buNone/>
            </a:pPr>
            <a:r>
              <a:rPr b="1" i="0" lang="en-US" sz="1800" u="none" cap="none" strike="noStrike">
                <a:solidFill>
                  <a:srgbClr val="1B404E"/>
                </a:solidFill>
                <a:latin typeface="Helvetica Neue"/>
                <a:ea typeface="Helvetica Neue"/>
                <a:cs typeface="Helvetica Neue"/>
                <a:sym typeface="Helvetica Neue"/>
              </a:rPr>
              <a:t>¿Cómo creas Buyer Personas?</a:t>
            </a:r>
            <a:endParaRPr/>
          </a:p>
        </p:txBody>
      </p:sp>
      <p:sp>
        <p:nvSpPr>
          <p:cNvPr id="54" name="Google Shape;54;p9"/>
          <p:cNvSpPr txBox="1"/>
          <p:nvPr/>
        </p:nvSpPr>
        <p:spPr>
          <a:xfrm>
            <a:off x="6553200" y="819150"/>
            <a:ext cx="1143000" cy="32385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cap="none" strike="noStrike">
                <a:solidFill>
                  <a:srgbClr val="1B404E"/>
                </a:solidFill>
                <a:latin typeface="Helvetica Neue"/>
                <a:ea typeface="Helvetica Neue"/>
                <a:cs typeface="Helvetica Neue"/>
                <a:sym typeface="Helvetica Neue"/>
              </a:rPr>
              <a:t>(continuación)</a:t>
            </a:r>
            <a:endParaRPr/>
          </a:p>
        </p:txBody>
      </p:sp>
      <p:sp>
        <p:nvSpPr>
          <p:cNvPr id="55" name="Google Shape;55;p9"/>
          <p:cNvSpPr txBox="1"/>
          <p:nvPr/>
        </p:nvSpPr>
        <p:spPr>
          <a:xfrm>
            <a:off x="838200" y="1468437"/>
            <a:ext cx="7459662" cy="3484562"/>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400"/>
              <a:buFont typeface="Arial"/>
              <a:buChar char="•"/>
            </a:pPr>
            <a:r>
              <a:rPr b="0" i="0" lang="en-US" sz="1400" u="none" cap="none" strike="noStrike">
                <a:solidFill>
                  <a:srgbClr val="1B404E"/>
                </a:solidFill>
                <a:latin typeface="Helvetica Neue"/>
                <a:ea typeface="Helvetica Neue"/>
                <a:cs typeface="Helvetica Neue"/>
                <a:sym typeface="Helvetica Neue"/>
              </a:rPr>
              <a:t>Analiza tu base de datos para descubrir tendencias sobre cómo determinados prospectos o clientes encuentran y consumen tu contenido.</a:t>
            </a:r>
            <a:endParaRPr/>
          </a:p>
          <a:p>
            <a:pPr indent="-196850" lvl="0" marL="285750" marR="0" rtl="0" algn="l">
              <a:lnSpc>
                <a:spcPct val="130000"/>
              </a:lnSpc>
              <a:spcBef>
                <a:spcPts val="0"/>
              </a:spcBef>
              <a:spcAft>
                <a:spcPts val="0"/>
              </a:spcAft>
              <a:buClr>
                <a:schemeClr val="dk1"/>
              </a:buClr>
              <a:buSzPts val="1400"/>
              <a:buFont typeface="Arial"/>
              <a:buNone/>
            </a:pPr>
            <a:r>
              <a:t/>
            </a:r>
            <a:endParaRPr b="0" i="0" sz="1400" u="none" cap="none" strike="noStrike">
              <a:solidFill>
                <a:srgbClr val="1B404E"/>
              </a:solidFill>
              <a:latin typeface="Helvetica Neue"/>
              <a:ea typeface="Helvetica Neue"/>
              <a:cs typeface="Helvetica Neue"/>
              <a:sym typeface="Helvetica Neue"/>
            </a:endParaRPr>
          </a:p>
          <a:p>
            <a:pPr indent="-285750" lvl="0" marL="285750" marR="0" rtl="0" algn="l">
              <a:lnSpc>
                <a:spcPct val="130000"/>
              </a:lnSpc>
              <a:spcBef>
                <a:spcPts val="0"/>
              </a:spcBef>
              <a:spcAft>
                <a:spcPts val="0"/>
              </a:spcAft>
              <a:buClr>
                <a:srgbClr val="1B404E"/>
              </a:buClr>
              <a:buSzPts val="1400"/>
              <a:buFont typeface="Arial"/>
              <a:buChar char="•"/>
            </a:pPr>
            <a:r>
              <a:rPr b="0" i="0" lang="en-US" sz="1400" u="none" cap="none" strike="noStrike">
                <a:solidFill>
                  <a:srgbClr val="1B404E"/>
                </a:solidFill>
                <a:latin typeface="Helvetica Neue"/>
                <a:ea typeface="Helvetica Neue"/>
                <a:cs typeface="Helvetica Neue"/>
                <a:sym typeface="Helvetica Neue"/>
              </a:rPr>
              <a:t>Al crear formularios para utilizar en tu sitio web, utiliza los campos del formulario que capturan información importante sobre el Buyer Persona. </a:t>
            </a:r>
            <a:r>
              <a:rPr b="0" i="0" lang="en-US" sz="1200" u="none" cap="none" strike="noStrike">
                <a:solidFill>
                  <a:srgbClr val="1B404E"/>
                </a:solidFill>
                <a:latin typeface="Helvetica Neue"/>
                <a:ea typeface="Helvetica Neue"/>
                <a:cs typeface="Helvetica Neue"/>
                <a:sym typeface="Helvetica Neue"/>
              </a:rPr>
              <a:t>(Por ejemplo, si tus Buyer Personas varían según el tamaño de empresa, pide a cada prospecto información sobre el tamaño de la empresa. También puedes recopilar información sobre qué formularios de las redes sociales utilizan tus prospectos realizando una pregunta sobre las cuentas de redes sociales).</a:t>
            </a:r>
            <a:endParaRPr/>
          </a:p>
          <a:p>
            <a:pPr indent="-209550" lvl="0" marL="285750" marR="0" rtl="0" algn="l">
              <a:lnSpc>
                <a:spcPct val="130000"/>
              </a:lnSpc>
              <a:spcBef>
                <a:spcPts val="0"/>
              </a:spcBef>
              <a:spcAft>
                <a:spcPts val="0"/>
              </a:spcAft>
              <a:buClr>
                <a:schemeClr val="dk1"/>
              </a:buClr>
              <a:buSzPts val="1200"/>
              <a:buFont typeface="Arial"/>
              <a:buNone/>
            </a:pPr>
            <a:r>
              <a:t/>
            </a:r>
            <a:endParaRPr b="0" i="0" sz="1200" u="none" cap="none" strike="noStrike">
              <a:solidFill>
                <a:srgbClr val="1B404E"/>
              </a:solidFill>
              <a:latin typeface="Helvetica Neue"/>
              <a:ea typeface="Helvetica Neue"/>
              <a:cs typeface="Helvetica Neue"/>
              <a:sym typeface="Helvetica Neue"/>
            </a:endParaRPr>
          </a:p>
          <a:p>
            <a:pPr indent="-285750" lvl="0" marL="285750" marR="0" rtl="0" algn="l">
              <a:lnSpc>
                <a:spcPct val="130000"/>
              </a:lnSpc>
              <a:spcBef>
                <a:spcPts val="0"/>
              </a:spcBef>
              <a:spcAft>
                <a:spcPts val="0"/>
              </a:spcAft>
              <a:buClr>
                <a:srgbClr val="1B404E"/>
              </a:buClr>
              <a:buSzPts val="1400"/>
              <a:buFont typeface="Arial"/>
              <a:buChar char="•"/>
            </a:pPr>
            <a:r>
              <a:rPr b="0" i="0" lang="en-US" sz="1400" u="none" cap="none" strike="noStrike">
                <a:solidFill>
                  <a:srgbClr val="1B404E"/>
                </a:solidFill>
                <a:latin typeface="Helvetica Neue"/>
                <a:ea typeface="Helvetica Neue"/>
                <a:cs typeface="Helvetica Neue"/>
                <a:sym typeface="Helvetica Neue"/>
              </a:rPr>
              <a:t>Ten en cuenta también la información que te puede aportar tu equipo de ventas sobre los prospectos y cliente. Ellos son los que más interactúan con ellos </a:t>
            </a:r>
            <a:r>
              <a:rPr b="0" i="0" lang="en-US" sz="1200" u="none" cap="none" strike="noStrike">
                <a:solidFill>
                  <a:srgbClr val="1B404E"/>
                </a:solidFill>
                <a:latin typeface="Helvetica Neue"/>
                <a:ea typeface="Helvetica Neue"/>
                <a:cs typeface="Helvetica Neue"/>
                <a:sym typeface="Helvetica Neue"/>
              </a:rPr>
              <a:t>(¿Qué generalizaciones pueden realizar sobre los diferentes tipos de clientes a los que mejor atiendes? ¿Retos comunes? ¿Patrones de comportamiento? Preguntas frecuentes)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grpSp>
        <p:nvGrpSpPr>
          <p:cNvPr id="60" name="Google Shape;60;p10"/>
          <p:cNvGrpSpPr/>
          <p:nvPr/>
        </p:nvGrpSpPr>
        <p:grpSpPr>
          <a:xfrm>
            <a:off x="3048000" y="107950"/>
            <a:ext cx="406400" cy="406400"/>
            <a:chOff x="1954591" y="797729"/>
            <a:chExt cx="406400" cy="406400"/>
          </a:xfrm>
        </p:grpSpPr>
        <p:sp>
          <p:nvSpPr>
            <p:cNvPr id="61" name="Google Shape;61;p10"/>
            <p:cNvSpPr/>
            <p:nvPr/>
          </p:nvSpPr>
          <p:spPr>
            <a:xfrm>
              <a:off x="1954591" y="797729"/>
              <a:ext cx="406400" cy="406400"/>
            </a:xfrm>
            <a:prstGeom prst="ellipse">
              <a:avLst/>
            </a:prstGeom>
            <a:solidFill>
              <a:srgbClr val="E46C0A"/>
            </a:solidFill>
            <a:ln>
              <a:noFill/>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62" name="Google Shape;62;p10"/>
            <p:cNvSpPr txBox="1"/>
            <p:nvPr/>
          </p:nvSpPr>
          <p:spPr>
            <a:xfrm>
              <a:off x="2002027" y="805211"/>
              <a:ext cx="267524"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Helvetica Neue"/>
                <a:buNone/>
              </a:pPr>
              <a:r>
                <a:rPr b="1" i="0" lang="en-US" sz="1800" u="none">
                  <a:solidFill>
                    <a:srgbClr val="FFFFFF"/>
                  </a:solidFill>
                  <a:latin typeface="Helvetica Neue"/>
                  <a:ea typeface="Helvetica Neue"/>
                  <a:cs typeface="Helvetica Neue"/>
                  <a:sym typeface="Helvetica Neue"/>
                </a:rPr>
                <a:t>1</a:t>
              </a:r>
              <a:endParaRPr/>
            </a:p>
          </p:txBody>
        </p:sp>
      </p:grpSp>
      <p:grpSp>
        <p:nvGrpSpPr>
          <p:cNvPr id="63" name="Google Shape;63;p10"/>
          <p:cNvGrpSpPr/>
          <p:nvPr/>
        </p:nvGrpSpPr>
        <p:grpSpPr>
          <a:xfrm>
            <a:off x="3048000" y="1200150"/>
            <a:ext cx="406400" cy="406400"/>
            <a:chOff x="1954591" y="797729"/>
            <a:chExt cx="406400" cy="406400"/>
          </a:xfrm>
        </p:grpSpPr>
        <p:sp>
          <p:nvSpPr>
            <p:cNvPr id="64" name="Google Shape;64;p10"/>
            <p:cNvSpPr/>
            <p:nvPr/>
          </p:nvSpPr>
          <p:spPr>
            <a:xfrm>
              <a:off x="1954591" y="797729"/>
              <a:ext cx="406400" cy="406400"/>
            </a:xfrm>
            <a:prstGeom prst="ellipse">
              <a:avLst/>
            </a:prstGeom>
            <a:solidFill>
              <a:srgbClr val="E46C0A"/>
            </a:solidFill>
            <a:ln>
              <a:noFill/>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65" name="Google Shape;65;p10"/>
            <p:cNvSpPr txBox="1"/>
            <p:nvPr/>
          </p:nvSpPr>
          <p:spPr>
            <a:xfrm>
              <a:off x="2002027" y="805211"/>
              <a:ext cx="267524"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Helvetica Neue"/>
                <a:buNone/>
              </a:pPr>
              <a:r>
                <a:rPr b="1" i="0" lang="en-US" sz="1800" u="none">
                  <a:solidFill>
                    <a:srgbClr val="FFFFFF"/>
                  </a:solidFill>
                  <a:latin typeface="Helvetica Neue"/>
                  <a:ea typeface="Helvetica Neue"/>
                  <a:cs typeface="Helvetica Neue"/>
                  <a:sym typeface="Helvetica Neue"/>
                </a:rPr>
                <a:t>2</a:t>
              </a:r>
              <a:endParaRPr/>
            </a:p>
          </p:txBody>
        </p:sp>
      </p:grpSp>
      <p:grpSp>
        <p:nvGrpSpPr>
          <p:cNvPr id="66" name="Google Shape;66;p10"/>
          <p:cNvGrpSpPr/>
          <p:nvPr/>
        </p:nvGrpSpPr>
        <p:grpSpPr>
          <a:xfrm>
            <a:off x="3048000" y="2546350"/>
            <a:ext cx="406400" cy="406400"/>
            <a:chOff x="1954591" y="797729"/>
            <a:chExt cx="406400" cy="406400"/>
          </a:xfrm>
        </p:grpSpPr>
        <p:sp>
          <p:nvSpPr>
            <p:cNvPr id="67" name="Google Shape;67;p10"/>
            <p:cNvSpPr/>
            <p:nvPr/>
          </p:nvSpPr>
          <p:spPr>
            <a:xfrm>
              <a:off x="1954591" y="797729"/>
              <a:ext cx="406400" cy="406400"/>
            </a:xfrm>
            <a:prstGeom prst="ellipse">
              <a:avLst/>
            </a:prstGeom>
            <a:solidFill>
              <a:srgbClr val="E46C0A"/>
            </a:solidFill>
            <a:ln>
              <a:noFill/>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68" name="Google Shape;68;p10"/>
            <p:cNvSpPr txBox="1"/>
            <p:nvPr/>
          </p:nvSpPr>
          <p:spPr>
            <a:xfrm>
              <a:off x="2002027" y="805211"/>
              <a:ext cx="267524"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Helvetica Neue"/>
                <a:buNone/>
              </a:pPr>
              <a:r>
                <a:rPr b="1" i="0" lang="en-US" sz="1800" u="none">
                  <a:solidFill>
                    <a:srgbClr val="FFFFFF"/>
                  </a:solidFill>
                  <a:latin typeface="Helvetica Neue"/>
                  <a:ea typeface="Helvetica Neue"/>
                  <a:cs typeface="Helvetica Neue"/>
                  <a:sym typeface="Helvetica Neue"/>
                </a:rPr>
                <a:t>3</a:t>
              </a:r>
              <a:endParaRPr/>
            </a:p>
          </p:txBody>
        </p:sp>
      </p:grpSp>
      <p:grpSp>
        <p:nvGrpSpPr>
          <p:cNvPr id="69" name="Google Shape;69;p10"/>
          <p:cNvGrpSpPr/>
          <p:nvPr/>
        </p:nvGrpSpPr>
        <p:grpSpPr>
          <a:xfrm>
            <a:off x="3048000" y="4019550"/>
            <a:ext cx="406400" cy="406400"/>
            <a:chOff x="1954591" y="797729"/>
            <a:chExt cx="406400" cy="406400"/>
          </a:xfrm>
        </p:grpSpPr>
        <p:sp>
          <p:nvSpPr>
            <p:cNvPr id="70" name="Google Shape;70;p10"/>
            <p:cNvSpPr/>
            <p:nvPr/>
          </p:nvSpPr>
          <p:spPr>
            <a:xfrm>
              <a:off x="1954591" y="797729"/>
              <a:ext cx="406400" cy="406400"/>
            </a:xfrm>
            <a:prstGeom prst="ellipse">
              <a:avLst/>
            </a:prstGeom>
            <a:solidFill>
              <a:srgbClr val="E46C0A"/>
            </a:solidFill>
            <a:ln>
              <a:noFill/>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71" name="Google Shape;71;p10"/>
            <p:cNvSpPr txBox="1"/>
            <p:nvPr/>
          </p:nvSpPr>
          <p:spPr>
            <a:xfrm>
              <a:off x="2002027" y="805211"/>
              <a:ext cx="267524"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Helvetica Neue"/>
                <a:buNone/>
              </a:pPr>
              <a:r>
                <a:rPr b="1" i="0" lang="en-US" sz="1800" u="none">
                  <a:solidFill>
                    <a:srgbClr val="FFFFFF"/>
                  </a:solidFill>
                  <a:latin typeface="Helvetica Neue"/>
                  <a:ea typeface="Helvetica Neue"/>
                  <a:cs typeface="Helvetica Neue"/>
                  <a:sym typeface="Helvetica Neue"/>
                </a:rPr>
                <a:t>4</a:t>
              </a:r>
              <a:endParaRPr/>
            </a:p>
          </p:txBody>
        </p:sp>
      </p:grpSp>
      <p:sp>
        <p:nvSpPr>
          <p:cNvPr id="72" name="Google Shape;72;p10"/>
          <p:cNvSpPr txBox="1"/>
          <p:nvPr/>
        </p:nvSpPr>
        <p:spPr>
          <a:xfrm>
            <a:off x="612775" y="133350"/>
            <a:ext cx="2435225" cy="307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1400"/>
              <a:buFont typeface="Calibri"/>
              <a:buNone/>
            </a:pPr>
            <a:r>
              <a:rPr b="0" i="0" lang="en-US" sz="1400" u="none">
                <a:solidFill>
                  <a:srgbClr val="17375E"/>
                </a:solidFill>
                <a:latin typeface="Calibri"/>
                <a:ea typeface="Calibri"/>
                <a:cs typeface="Calibri"/>
                <a:sym typeface="Calibri"/>
              </a:rPr>
              <a:t>NOMBRE DEL BUYER PERSONA</a:t>
            </a:r>
            <a:endParaRPr/>
          </a:p>
        </p:txBody>
      </p:sp>
      <p:sp>
        <p:nvSpPr>
          <p:cNvPr id="73" name="Google Shape;73;p10"/>
          <p:cNvSpPr txBox="1"/>
          <p:nvPr/>
        </p:nvSpPr>
        <p:spPr>
          <a:xfrm>
            <a:off x="685800" y="1123950"/>
            <a:ext cx="1916112"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PERFIL GENERAL</a:t>
            </a:r>
            <a:endParaRPr/>
          </a:p>
        </p:txBody>
      </p:sp>
      <p:sp>
        <p:nvSpPr>
          <p:cNvPr id="74" name="Google Shape;74;p10"/>
          <p:cNvSpPr txBox="1"/>
          <p:nvPr/>
        </p:nvSpPr>
        <p:spPr>
          <a:xfrm>
            <a:off x="457200" y="1504950"/>
            <a:ext cx="2360612" cy="32385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Trabajo, historia laboral, familia </a:t>
            </a:r>
            <a:endParaRPr/>
          </a:p>
        </p:txBody>
      </p:sp>
      <p:sp>
        <p:nvSpPr>
          <p:cNvPr id="75" name="Google Shape;75;p10"/>
          <p:cNvSpPr txBox="1"/>
          <p:nvPr/>
        </p:nvSpPr>
        <p:spPr>
          <a:xfrm>
            <a:off x="762000" y="2190750"/>
            <a:ext cx="1774825" cy="7080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INFORMACIÓN </a:t>
            </a:r>
            <a:endParaRPr/>
          </a:p>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DEMOGRÁFICA</a:t>
            </a:r>
            <a:endParaRPr/>
          </a:p>
        </p:txBody>
      </p:sp>
      <p:sp>
        <p:nvSpPr>
          <p:cNvPr id="76" name="Google Shape;76;p10"/>
          <p:cNvSpPr txBox="1"/>
          <p:nvPr/>
        </p:nvSpPr>
        <p:spPr>
          <a:xfrm>
            <a:off x="609600" y="2952750"/>
            <a:ext cx="2185987" cy="32385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Edad, salario,ubicación, sexo</a:t>
            </a:r>
            <a:endParaRPr/>
          </a:p>
        </p:txBody>
      </p:sp>
      <p:sp>
        <p:nvSpPr>
          <p:cNvPr id="77" name="Google Shape;77;p10"/>
          <p:cNvSpPr txBox="1"/>
          <p:nvPr/>
        </p:nvSpPr>
        <p:spPr>
          <a:xfrm>
            <a:off x="3581400" y="2214562"/>
            <a:ext cx="5105400" cy="1042987"/>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Mujer</a:t>
            </a:r>
            <a:endParaRPr/>
          </a:p>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Edad entre 30 a 45</a:t>
            </a:r>
            <a:endParaRPr/>
          </a:p>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Ingreso promedio por familia: $ 75, 000</a:t>
            </a:r>
            <a:endParaRPr/>
          </a:p>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Vive en los suburbios</a:t>
            </a:r>
            <a:endParaRPr/>
          </a:p>
        </p:txBody>
      </p:sp>
      <p:sp>
        <p:nvSpPr>
          <p:cNvPr id="78" name="Google Shape;78;p10"/>
          <p:cNvSpPr txBox="1"/>
          <p:nvPr/>
        </p:nvSpPr>
        <p:spPr>
          <a:xfrm>
            <a:off x="3581400" y="1006475"/>
            <a:ext cx="5105400" cy="803275"/>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Jefa de recursos humanos</a:t>
            </a:r>
            <a:endParaRPr/>
          </a:p>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Trabaja en la misma compañía des.de hace 10 años</a:t>
            </a:r>
            <a:endParaRPr/>
          </a:p>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Casada, con 2 hijos (10 y 8 años)</a:t>
            </a:r>
            <a:endParaRPr/>
          </a:p>
        </p:txBody>
      </p:sp>
      <p:sp>
        <p:nvSpPr>
          <p:cNvPr id="79" name="Google Shape;79;p10"/>
          <p:cNvSpPr txBox="1"/>
          <p:nvPr/>
        </p:nvSpPr>
        <p:spPr>
          <a:xfrm>
            <a:off x="6934200" y="133350"/>
            <a:ext cx="1724025"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b="1" i="0" lang="en-US" sz="1800" u="none">
                <a:solidFill>
                  <a:schemeClr val="lt1"/>
                </a:solidFill>
                <a:latin typeface="Calibri"/>
                <a:ea typeface="Calibri"/>
                <a:cs typeface="Calibri"/>
                <a:sym typeface="Calibri"/>
              </a:rPr>
              <a:t>PARTE 1: QUIÉN</a:t>
            </a:r>
            <a:endParaRPr/>
          </a:p>
        </p:txBody>
      </p:sp>
      <p:sp>
        <p:nvSpPr>
          <p:cNvPr id="80" name="Google Shape;80;p10"/>
          <p:cNvSpPr txBox="1"/>
          <p:nvPr/>
        </p:nvSpPr>
        <p:spPr>
          <a:xfrm>
            <a:off x="533400" y="3867150"/>
            <a:ext cx="2065337"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IDENTIFICADORES</a:t>
            </a:r>
            <a:endParaRPr/>
          </a:p>
        </p:txBody>
      </p:sp>
      <p:sp>
        <p:nvSpPr>
          <p:cNvPr id="81" name="Google Shape;81;p10"/>
          <p:cNvSpPr txBox="1"/>
          <p:nvPr/>
        </p:nvSpPr>
        <p:spPr>
          <a:xfrm>
            <a:off x="381000" y="4324350"/>
            <a:ext cx="2667000" cy="32385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Trato, personalidad, comunicación</a:t>
            </a:r>
            <a:endParaRPr/>
          </a:p>
        </p:txBody>
      </p:sp>
      <p:sp>
        <p:nvSpPr>
          <p:cNvPr id="82" name="Google Shape;82;p10"/>
          <p:cNvSpPr txBox="1"/>
          <p:nvPr/>
        </p:nvSpPr>
        <p:spPr>
          <a:xfrm>
            <a:off x="3581400" y="3902075"/>
            <a:ext cx="5105400" cy="803275"/>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Es tranquila</a:t>
            </a:r>
            <a:endParaRPr/>
          </a:p>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Probablemente tiene un ayudante que filtra llamadas</a:t>
            </a:r>
            <a:endParaRPr/>
          </a:p>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Prefiere recibir material adicional impreso o por correo</a:t>
            </a:r>
            <a:endParaRPr/>
          </a:p>
        </p:txBody>
      </p:sp>
      <p:sp>
        <p:nvSpPr>
          <p:cNvPr id="83" name="Google Shape;83;p10"/>
          <p:cNvSpPr txBox="1"/>
          <p:nvPr/>
        </p:nvSpPr>
        <p:spPr>
          <a:xfrm>
            <a:off x="3657600" y="133350"/>
            <a:ext cx="2762250"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6600"/>
              </a:buClr>
              <a:buSzPts val="1800"/>
              <a:buFont typeface="Calibri"/>
              <a:buNone/>
            </a:pPr>
            <a:r>
              <a:rPr b="0" i="0" lang="en-US" sz="1800" u="none">
                <a:solidFill>
                  <a:srgbClr val="FF6600"/>
                </a:solidFill>
                <a:latin typeface="Calibri"/>
                <a:ea typeface="Calibri"/>
                <a:cs typeface="Calibri"/>
                <a:sym typeface="Calibri"/>
              </a:rPr>
              <a:t>Raquel Recursos Humanos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1"/>
          <p:cNvSpPr txBox="1"/>
          <p:nvPr/>
        </p:nvSpPr>
        <p:spPr>
          <a:xfrm>
            <a:off x="6934200" y="133350"/>
            <a:ext cx="1517650"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b="1" i="0" lang="en-US" sz="1800" u="none">
                <a:solidFill>
                  <a:schemeClr val="lt1"/>
                </a:solidFill>
                <a:latin typeface="Calibri"/>
                <a:ea typeface="Calibri"/>
                <a:cs typeface="Calibri"/>
                <a:sym typeface="Calibri"/>
              </a:rPr>
              <a:t>PARTE 2: QUÉ</a:t>
            </a:r>
            <a:endParaRPr/>
          </a:p>
        </p:txBody>
      </p:sp>
      <p:sp>
        <p:nvSpPr>
          <p:cNvPr id="89" name="Google Shape;89;p11"/>
          <p:cNvSpPr txBox="1"/>
          <p:nvPr/>
        </p:nvSpPr>
        <p:spPr>
          <a:xfrm>
            <a:off x="612775" y="133350"/>
            <a:ext cx="2435225" cy="307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1400"/>
              <a:buFont typeface="Calibri"/>
              <a:buNone/>
            </a:pPr>
            <a:r>
              <a:rPr b="0" i="0" lang="en-US" sz="1400" u="none">
                <a:solidFill>
                  <a:srgbClr val="17375E"/>
                </a:solidFill>
                <a:latin typeface="Calibri"/>
                <a:ea typeface="Calibri"/>
                <a:cs typeface="Calibri"/>
                <a:sym typeface="Calibri"/>
              </a:rPr>
              <a:t>NOMBRE DEL BUYER PERSONA</a:t>
            </a:r>
            <a:endParaRPr/>
          </a:p>
        </p:txBody>
      </p:sp>
      <p:sp>
        <p:nvSpPr>
          <p:cNvPr id="90" name="Google Shape;90;p11"/>
          <p:cNvSpPr txBox="1"/>
          <p:nvPr/>
        </p:nvSpPr>
        <p:spPr>
          <a:xfrm>
            <a:off x="3581400" y="1047750"/>
            <a:ext cx="5105400" cy="563562"/>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Que sus empleados estén felices y que haya pocos reemplazos</a:t>
            </a:r>
            <a:endParaRPr/>
          </a:p>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Ayudar a sus equipos financieros y legales</a:t>
            </a:r>
            <a:endParaRPr/>
          </a:p>
        </p:txBody>
      </p:sp>
      <p:sp>
        <p:nvSpPr>
          <p:cNvPr id="91" name="Google Shape;91;p11"/>
          <p:cNvSpPr txBox="1"/>
          <p:nvPr/>
        </p:nvSpPr>
        <p:spPr>
          <a:xfrm>
            <a:off x="3581400" y="2419350"/>
            <a:ext cx="5105400" cy="563562"/>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Tiene muchísimo trabajo y tiene poca ayuda</a:t>
            </a:r>
            <a:endParaRPr/>
          </a:p>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Responsable de implementar cambios en toda la compañía</a:t>
            </a:r>
            <a:endParaRPr/>
          </a:p>
        </p:txBody>
      </p:sp>
      <p:sp>
        <p:nvSpPr>
          <p:cNvPr id="92" name="Google Shape;92;p11"/>
          <p:cNvSpPr txBox="1"/>
          <p:nvPr/>
        </p:nvSpPr>
        <p:spPr>
          <a:xfrm>
            <a:off x="3581400" y="3790950"/>
            <a:ext cx="5105400" cy="803275"/>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Facilitar y centralizar la administración de la información de sus empleados </a:t>
            </a:r>
            <a:endParaRPr/>
          </a:p>
          <a:p>
            <a:pPr indent="-285750" lvl="0" marL="285750" marR="0" rtl="0" algn="l">
              <a:lnSpc>
                <a:spcPct val="130000"/>
              </a:lnSpc>
              <a:spcBef>
                <a:spcPts val="0"/>
              </a:spcBef>
              <a:spcAft>
                <a:spcPts val="0"/>
              </a:spcAft>
              <a:buClr>
                <a:srgbClr val="1B404E"/>
              </a:buClr>
              <a:buSzPts val="1200"/>
              <a:buFont typeface="Arial"/>
              <a:buChar char="•"/>
            </a:pPr>
            <a:r>
              <a:rPr b="0" i="0" lang="en-US" sz="1200" u="none">
                <a:solidFill>
                  <a:srgbClr val="1B404E"/>
                </a:solidFill>
                <a:latin typeface="Helvetica Neue"/>
                <a:ea typeface="Helvetica Neue"/>
                <a:cs typeface="Helvetica Neue"/>
                <a:sym typeface="Helvetica Neue"/>
              </a:rPr>
              <a:t>Integración con los sistemas del equipo  financiero y legal</a:t>
            </a:r>
            <a:endParaRPr/>
          </a:p>
        </p:txBody>
      </p:sp>
      <p:sp>
        <p:nvSpPr>
          <p:cNvPr id="93" name="Google Shape;93;p11"/>
          <p:cNvSpPr txBox="1"/>
          <p:nvPr/>
        </p:nvSpPr>
        <p:spPr>
          <a:xfrm>
            <a:off x="1066800" y="1123950"/>
            <a:ext cx="1325562"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OBJETIVOS</a:t>
            </a:r>
            <a:endParaRPr/>
          </a:p>
        </p:txBody>
      </p:sp>
      <p:sp>
        <p:nvSpPr>
          <p:cNvPr id="94" name="Google Shape;94;p11"/>
          <p:cNvSpPr txBox="1"/>
          <p:nvPr/>
        </p:nvSpPr>
        <p:spPr>
          <a:xfrm>
            <a:off x="457200" y="1504950"/>
            <a:ext cx="2493962" cy="32385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Objetivos primarios y secundarios</a:t>
            </a:r>
            <a:endParaRPr/>
          </a:p>
        </p:txBody>
      </p:sp>
      <p:sp>
        <p:nvSpPr>
          <p:cNvPr id="95" name="Google Shape;95;p11"/>
          <p:cNvSpPr txBox="1"/>
          <p:nvPr/>
        </p:nvSpPr>
        <p:spPr>
          <a:xfrm>
            <a:off x="1219200" y="2324100"/>
            <a:ext cx="863600"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RETOS</a:t>
            </a:r>
            <a:endParaRPr/>
          </a:p>
        </p:txBody>
      </p:sp>
      <p:sp>
        <p:nvSpPr>
          <p:cNvPr id="96" name="Google Shape;96;p11"/>
          <p:cNvSpPr txBox="1"/>
          <p:nvPr/>
        </p:nvSpPr>
        <p:spPr>
          <a:xfrm>
            <a:off x="609600" y="2724150"/>
            <a:ext cx="2254250" cy="32385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Retos primarios y secundarios</a:t>
            </a:r>
            <a:endParaRPr/>
          </a:p>
        </p:txBody>
      </p:sp>
      <p:sp>
        <p:nvSpPr>
          <p:cNvPr id="97" name="Google Shape;97;p11"/>
          <p:cNvSpPr txBox="1"/>
          <p:nvPr/>
        </p:nvSpPr>
        <p:spPr>
          <a:xfrm>
            <a:off x="152400" y="3790950"/>
            <a:ext cx="2971800"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7375E"/>
              </a:buClr>
              <a:buSzPts val="2000"/>
              <a:buFont typeface="Calibri"/>
              <a:buNone/>
            </a:pPr>
            <a:r>
              <a:rPr b="0" i="0" lang="en-US" sz="2000" u="none">
                <a:solidFill>
                  <a:srgbClr val="17375E"/>
                </a:solidFill>
                <a:latin typeface="Calibri"/>
                <a:ea typeface="Calibri"/>
                <a:cs typeface="Calibri"/>
                <a:sym typeface="Calibri"/>
              </a:rPr>
              <a:t>CÓMO PODEMOS AYUDAR</a:t>
            </a:r>
            <a:endParaRPr/>
          </a:p>
        </p:txBody>
      </p:sp>
      <p:sp>
        <p:nvSpPr>
          <p:cNvPr id="98" name="Google Shape;98;p11"/>
          <p:cNvSpPr txBox="1"/>
          <p:nvPr/>
        </p:nvSpPr>
        <p:spPr>
          <a:xfrm>
            <a:off x="165100" y="4171950"/>
            <a:ext cx="3187700" cy="56356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…para que obtenga los objetivos deseados</a:t>
            </a:r>
            <a:endParaRPr/>
          </a:p>
          <a:p>
            <a:pPr indent="0" lvl="0" marL="0" marR="0" rtl="0" algn="l">
              <a:lnSpc>
                <a:spcPct val="130000"/>
              </a:lnSpc>
              <a:spcBef>
                <a:spcPts val="0"/>
              </a:spcBef>
              <a:spcAft>
                <a:spcPts val="0"/>
              </a:spcAft>
              <a:buClr>
                <a:srgbClr val="1B404E"/>
              </a:buClr>
              <a:buSzPts val="1200"/>
              <a:buFont typeface="Helvetica Neue"/>
              <a:buNone/>
            </a:pPr>
            <a:r>
              <a:rPr b="0" i="0" lang="en-US" sz="1200" u="none">
                <a:solidFill>
                  <a:srgbClr val="1B404E"/>
                </a:solidFill>
                <a:latin typeface="Helvetica Neue"/>
                <a:ea typeface="Helvetica Neue"/>
                <a:cs typeface="Helvetica Neue"/>
                <a:sym typeface="Helvetica Neue"/>
              </a:rPr>
              <a:t>…para que pueda superar los retos</a:t>
            </a:r>
            <a:endParaRPr/>
          </a:p>
        </p:txBody>
      </p:sp>
      <p:grpSp>
        <p:nvGrpSpPr>
          <p:cNvPr id="99" name="Google Shape;99;p11"/>
          <p:cNvGrpSpPr/>
          <p:nvPr/>
        </p:nvGrpSpPr>
        <p:grpSpPr>
          <a:xfrm>
            <a:off x="3048000" y="1047750"/>
            <a:ext cx="406400" cy="406400"/>
            <a:chOff x="1954591" y="797729"/>
            <a:chExt cx="406400" cy="406400"/>
          </a:xfrm>
        </p:grpSpPr>
        <p:sp>
          <p:nvSpPr>
            <p:cNvPr id="100" name="Google Shape;100;p11"/>
            <p:cNvSpPr/>
            <p:nvPr/>
          </p:nvSpPr>
          <p:spPr>
            <a:xfrm>
              <a:off x="1954591" y="797729"/>
              <a:ext cx="406400" cy="406400"/>
            </a:xfrm>
            <a:prstGeom prst="ellipse">
              <a:avLst/>
            </a:prstGeom>
            <a:solidFill>
              <a:srgbClr val="E46C0A"/>
            </a:solidFill>
            <a:ln>
              <a:noFill/>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01" name="Google Shape;101;p11"/>
            <p:cNvSpPr txBox="1"/>
            <p:nvPr/>
          </p:nvSpPr>
          <p:spPr>
            <a:xfrm>
              <a:off x="2002027" y="805211"/>
              <a:ext cx="267524"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Helvetica Neue"/>
                <a:buNone/>
              </a:pPr>
              <a:r>
                <a:rPr b="1" i="0" lang="en-US" sz="1800" u="none">
                  <a:solidFill>
                    <a:srgbClr val="FFFFFF"/>
                  </a:solidFill>
                  <a:latin typeface="Helvetica Neue"/>
                  <a:ea typeface="Helvetica Neue"/>
                  <a:cs typeface="Helvetica Neue"/>
                  <a:sym typeface="Helvetica Neue"/>
                </a:rPr>
                <a:t>5</a:t>
              </a:r>
              <a:endParaRPr/>
            </a:p>
          </p:txBody>
        </p:sp>
      </p:grpSp>
      <p:grpSp>
        <p:nvGrpSpPr>
          <p:cNvPr id="102" name="Google Shape;102;p11"/>
          <p:cNvGrpSpPr/>
          <p:nvPr/>
        </p:nvGrpSpPr>
        <p:grpSpPr>
          <a:xfrm>
            <a:off x="3048000" y="2419350"/>
            <a:ext cx="406400" cy="406400"/>
            <a:chOff x="1954591" y="797729"/>
            <a:chExt cx="406400" cy="406400"/>
          </a:xfrm>
        </p:grpSpPr>
        <p:sp>
          <p:nvSpPr>
            <p:cNvPr id="103" name="Google Shape;103;p11"/>
            <p:cNvSpPr/>
            <p:nvPr/>
          </p:nvSpPr>
          <p:spPr>
            <a:xfrm>
              <a:off x="1954591" y="797729"/>
              <a:ext cx="406400" cy="406400"/>
            </a:xfrm>
            <a:prstGeom prst="ellipse">
              <a:avLst/>
            </a:prstGeom>
            <a:solidFill>
              <a:srgbClr val="E46C0A"/>
            </a:solidFill>
            <a:ln>
              <a:noFill/>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04" name="Google Shape;104;p11"/>
            <p:cNvSpPr txBox="1"/>
            <p:nvPr/>
          </p:nvSpPr>
          <p:spPr>
            <a:xfrm>
              <a:off x="2002027" y="805211"/>
              <a:ext cx="267524"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Helvetica Neue"/>
                <a:buNone/>
              </a:pPr>
              <a:r>
                <a:rPr b="1" i="0" lang="en-US" sz="1800" u="none">
                  <a:solidFill>
                    <a:srgbClr val="FFFFFF"/>
                  </a:solidFill>
                  <a:latin typeface="Helvetica Neue"/>
                  <a:ea typeface="Helvetica Neue"/>
                  <a:cs typeface="Helvetica Neue"/>
                  <a:sym typeface="Helvetica Neue"/>
                </a:rPr>
                <a:t>6</a:t>
              </a:r>
              <a:endParaRPr/>
            </a:p>
          </p:txBody>
        </p:sp>
      </p:grpSp>
      <p:grpSp>
        <p:nvGrpSpPr>
          <p:cNvPr id="105" name="Google Shape;105;p11"/>
          <p:cNvGrpSpPr/>
          <p:nvPr/>
        </p:nvGrpSpPr>
        <p:grpSpPr>
          <a:xfrm>
            <a:off x="3048000" y="3790950"/>
            <a:ext cx="406400" cy="406400"/>
            <a:chOff x="1954591" y="797729"/>
            <a:chExt cx="406400" cy="406400"/>
          </a:xfrm>
        </p:grpSpPr>
        <p:sp>
          <p:nvSpPr>
            <p:cNvPr id="106" name="Google Shape;106;p11"/>
            <p:cNvSpPr/>
            <p:nvPr/>
          </p:nvSpPr>
          <p:spPr>
            <a:xfrm>
              <a:off x="1954591" y="797729"/>
              <a:ext cx="406400" cy="406400"/>
            </a:xfrm>
            <a:prstGeom prst="ellipse">
              <a:avLst/>
            </a:prstGeom>
            <a:solidFill>
              <a:srgbClr val="E46C0A"/>
            </a:solidFill>
            <a:ln>
              <a:noFill/>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07" name="Google Shape;107;p11"/>
            <p:cNvSpPr txBox="1"/>
            <p:nvPr/>
          </p:nvSpPr>
          <p:spPr>
            <a:xfrm>
              <a:off x="2002027" y="805211"/>
              <a:ext cx="267524"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Helvetica Neue"/>
                <a:buNone/>
              </a:pPr>
              <a:r>
                <a:rPr b="1" i="0" lang="en-US" sz="1800" u="none">
                  <a:solidFill>
                    <a:srgbClr val="FFFFFF"/>
                  </a:solidFill>
                  <a:latin typeface="Helvetica Neue"/>
                  <a:ea typeface="Helvetica Neue"/>
                  <a:cs typeface="Helvetica Neue"/>
                  <a:sym typeface="Helvetica Neue"/>
                </a:rPr>
                <a:t>7</a:t>
              </a:r>
              <a:endParaRPr/>
            </a:p>
          </p:txBody>
        </p:sp>
      </p:grpSp>
      <p:sp>
        <p:nvSpPr>
          <p:cNvPr id="108" name="Google Shape;108;p11"/>
          <p:cNvSpPr txBox="1"/>
          <p:nvPr/>
        </p:nvSpPr>
        <p:spPr>
          <a:xfrm>
            <a:off x="3657600" y="133350"/>
            <a:ext cx="2762250"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6600"/>
              </a:buClr>
              <a:buSzPts val="1800"/>
              <a:buFont typeface="Calibri"/>
              <a:buNone/>
            </a:pPr>
            <a:r>
              <a:rPr b="0" i="0" lang="en-US" sz="1800" u="none">
                <a:solidFill>
                  <a:srgbClr val="FF6600"/>
                </a:solidFill>
                <a:latin typeface="Calibri"/>
                <a:ea typeface="Calibri"/>
                <a:cs typeface="Calibri"/>
                <a:sym typeface="Calibri"/>
              </a:rPr>
              <a:t>Raquel Recursos Humanos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